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007579461" r:id="rId2"/>
    <p:sldId id="2007579341" r:id="rId3"/>
    <p:sldId id="2007579527" r:id="rId4"/>
    <p:sldId id="2007579531" r:id="rId5"/>
    <p:sldId id="2007579373" r:id="rId6"/>
    <p:sldId id="400" r:id="rId7"/>
    <p:sldId id="401" r:id="rId8"/>
    <p:sldId id="2007579462" r:id="rId9"/>
    <p:sldId id="2007579375" r:id="rId10"/>
    <p:sldId id="2007579464" r:id="rId11"/>
    <p:sldId id="2007579465" r:id="rId12"/>
    <p:sldId id="2007579466" r:id="rId13"/>
    <p:sldId id="2007579467" r:id="rId14"/>
    <p:sldId id="2007579468" r:id="rId15"/>
    <p:sldId id="2007579469" r:id="rId16"/>
    <p:sldId id="2007579470" r:id="rId17"/>
    <p:sldId id="2007579471" r:id="rId18"/>
    <p:sldId id="2007579472" r:id="rId19"/>
    <p:sldId id="2007579473" r:id="rId20"/>
    <p:sldId id="2007579474" r:id="rId21"/>
    <p:sldId id="2007579477" r:id="rId22"/>
    <p:sldId id="2007579389" r:id="rId23"/>
    <p:sldId id="2007579525" r:id="rId24"/>
    <p:sldId id="2007579393" r:id="rId25"/>
    <p:sldId id="2007579405" r:id="rId26"/>
    <p:sldId id="2007579541" r:id="rId27"/>
    <p:sldId id="2007579542" r:id="rId28"/>
    <p:sldId id="2007579543" r:id="rId29"/>
    <p:sldId id="2007579544" r:id="rId30"/>
    <p:sldId id="2007579545" r:id="rId31"/>
    <p:sldId id="2007579546" r:id="rId32"/>
    <p:sldId id="2007579547" r:id="rId33"/>
    <p:sldId id="2007579617" r:id="rId34"/>
    <p:sldId id="2007579649" r:id="rId35"/>
    <p:sldId id="2007579618" r:id="rId36"/>
    <p:sldId id="2007579619" r:id="rId37"/>
    <p:sldId id="2007579620" r:id="rId38"/>
    <p:sldId id="2007579621" r:id="rId39"/>
    <p:sldId id="2007579622" r:id="rId40"/>
    <p:sldId id="2007579623" r:id="rId41"/>
    <p:sldId id="2007579548" r:id="rId42"/>
    <p:sldId id="2007579549" r:id="rId43"/>
    <p:sldId id="2007579550" r:id="rId44"/>
    <p:sldId id="2007579551" r:id="rId45"/>
    <p:sldId id="2007579552" r:id="rId46"/>
    <p:sldId id="2007579553" r:id="rId47"/>
    <p:sldId id="2007579554" r:id="rId48"/>
    <p:sldId id="2007579555" r:id="rId49"/>
    <p:sldId id="2007579602" r:id="rId50"/>
    <p:sldId id="2007579603" r:id="rId51"/>
    <p:sldId id="2007579604" r:id="rId52"/>
    <p:sldId id="2007579605" r:id="rId53"/>
    <p:sldId id="2007579606" r:id="rId54"/>
    <p:sldId id="2007579607" r:id="rId55"/>
    <p:sldId id="2007579608" r:id="rId56"/>
    <p:sldId id="2007579609" r:id="rId57"/>
    <p:sldId id="2007579610" r:id="rId58"/>
    <p:sldId id="2007579611" r:id="rId59"/>
    <p:sldId id="2007579612" r:id="rId60"/>
    <p:sldId id="2007579613" r:id="rId61"/>
    <p:sldId id="2007579614" r:id="rId62"/>
    <p:sldId id="2007579615" r:id="rId63"/>
    <p:sldId id="2007579616" r:id="rId64"/>
    <p:sldId id="2007579624" r:id="rId65"/>
    <p:sldId id="2007579625" r:id="rId66"/>
    <p:sldId id="2007579626" r:id="rId67"/>
    <p:sldId id="2007579627" r:id="rId68"/>
    <p:sldId id="2007579628" r:id="rId69"/>
    <p:sldId id="2007579629" r:id="rId70"/>
    <p:sldId id="2007579630" r:id="rId71"/>
    <p:sldId id="2007579631" r:id="rId72"/>
    <p:sldId id="2007579632" r:id="rId73"/>
    <p:sldId id="2007579633" r:id="rId74"/>
    <p:sldId id="2007579634" r:id="rId75"/>
    <p:sldId id="2007579635" r:id="rId76"/>
    <p:sldId id="2007579636" r:id="rId77"/>
    <p:sldId id="2007579637" r:id="rId78"/>
    <p:sldId id="2007579638" r:id="rId79"/>
    <p:sldId id="2007579639" r:id="rId80"/>
    <p:sldId id="2007579640" r:id="rId81"/>
    <p:sldId id="2007579641" r:id="rId82"/>
    <p:sldId id="2007579642" r:id="rId83"/>
    <p:sldId id="2007579643" r:id="rId84"/>
    <p:sldId id="2007579644" r:id="rId85"/>
    <p:sldId id="2007579645" r:id="rId86"/>
    <p:sldId id="2007579646" r:id="rId87"/>
    <p:sldId id="2007579647" r:id="rId88"/>
    <p:sldId id="2007579648" r:id="rId89"/>
    <p:sldId id="2007579532" r:id="rId90"/>
    <p:sldId id="2007579397" r:id="rId91"/>
    <p:sldId id="398" r:id="rId92"/>
    <p:sldId id="2007579533" r:id="rId93"/>
    <p:sldId id="2007579394" r:id="rId94"/>
    <p:sldId id="2007579534" r:id="rId95"/>
    <p:sldId id="2007579398" r:id="rId96"/>
    <p:sldId id="2007579535" r:id="rId97"/>
    <p:sldId id="2007579529" r:id="rId98"/>
    <p:sldId id="2007579399" r:id="rId99"/>
    <p:sldId id="2007579526" r:id="rId100"/>
    <p:sldId id="2007579401" r:id="rId101"/>
    <p:sldId id="2007579536" r:id="rId102"/>
    <p:sldId id="2007579530" r:id="rId103"/>
    <p:sldId id="2007579403" r:id="rId104"/>
    <p:sldId id="418" r:id="rId105"/>
    <p:sldId id="2007579538" r:id="rId106"/>
    <p:sldId id="2007579539" r:id="rId107"/>
    <p:sldId id="2007579540" r:id="rId10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4B"/>
    <a:srgbClr val="E61357"/>
    <a:srgbClr val="002060"/>
    <a:srgbClr val="36BDC0"/>
    <a:srgbClr val="3FC6C9"/>
    <a:srgbClr val="FFFF99"/>
    <a:srgbClr val="0039AC"/>
    <a:srgbClr val="061E9A"/>
    <a:srgbClr val="00004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9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46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A5C2D-FD94-412A-83CD-2FD7112CEC9A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E284A-4117-4DA3-9A40-267884B16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6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C50B2-AABD-4223-B1D8-455FF9C64CE2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85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C50B2-AABD-4223-B1D8-455FF9C64CE2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785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15928-ADE5-436E-9B58-15A60281FCD9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EE2690-D20E-4EE0-B360-3C4F2CD41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689552-B690-4B08-91B9-74A7AB5CD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0D5513-01C7-46C5-ADD0-9322B519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387867-46BC-4D90-92C3-70A58344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73DA35-1D21-4C19-8B13-3D41BD8B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41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3F0ED2-08CC-40C9-BC0D-31A3A1550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F04190-D0F2-4A51-9221-260DEB52D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58E42F-D329-4095-AEF1-C8D198D4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3D5F24-4F3D-40C8-BC91-8FB9FCE3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2609A4-4DB7-4070-9A90-F73BC9C2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2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D81786-EBB5-4A27-8BE5-C891D5B0C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7B964AA-33D1-4956-8FE7-D0A719B5E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2FFE4C-5EC0-4EC5-9030-2BEBCAF6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1C9967-E5EB-4FCE-B180-394C27AF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12708E-14F3-4258-988C-1D56F327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3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DD7D0C-C8B9-46BF-84C3-CD9EE1B0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55C404-6BD9-4CB6-885A-04191126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A05B42-36B4-4B42-9D6C-65A588B0D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3722B4-FECE-4AC8-AFDC-AE23EA7E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97E49C-553A-4596-8510-3A993402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87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720363-C44C-412B-B665-59B9404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5B634A-F5F2-4153-8ADD-77025C4B7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E4BEBE-B228-4E55-87C8-D6B8B605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BB5BF9-7D8D-4E99-9D78-319D81B3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5BC3DD-35BB-4D92-BA0D-CD17E1AE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30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2F0553-A101-4833-A0EC-48F8E618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8D70F2-1A9C-43C9-8A01-DE4B14CCD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F1B78E6-E973-4E10-87FB-21D7E13B0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F128A24-83B9-4C5C-A233-287AE19B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5D9422-98DD-42F3-9F4C-4BBD19E0E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E7212-5477-4227-9511-2389743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10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274FEA-F524-4A78-A04E-EDC85320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02F668-7037-44C5-AC19-3A832718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DDF2757-7B03-486E-BF97-E9224D4E3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1FFC4B6-A91A-41C5-9B04-CE0F7AA60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C7B2C34-BBDC-48C1-90FB-12DA69172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D75EA26-FEFC-43BB-985F-E86BE935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D42CCFE-921E-4741-BD07-DCF6B066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BC80750-5BA6-484B-889D-7CF8809E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80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740472-0176-40A4-BD32-5D2DC050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740274C-3DC5-4083-88EA-B6CC1C30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205C54-0FCC-49AA-8A47-E0656224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B4BE57-62C8-4212-81B1-26A03CDE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032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130B3BD-FAD0-493C-AF29-7D447139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687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ACD5CC-287C-4AA6-B41A-761F1385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D475A4-A86E-4EEB-855E-85530079B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B452664-24F6-434F-84AD-3529A3020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9B439F6-73AE-435C-9083-E350F3CE1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33128E-B2F6-479E-9203-9D427128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B06277-195C-4CA5-9219-BB01350E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C72E3F-09AC-4347-A53E-DCD5ACB7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C40B734-6D99-41D0-86E5-A563ABF11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31038EB-D167-4795-8814-C7B175A9B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5AC8E69-C74D-4B59-944F-F617B19B6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F0C6BD-BCDB-44F0-9393-1C7F8242F8AB}" type="datetimeFigureOut">
              <a:rPr lang="zh-TW" altLang="en-US" smtClean="0"/>
              <a:t>2025/9/3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B8E24A-E381-4139-9640-046076BC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017F2A5-726B-4333-9525-63296D65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C8671-7E2A-4827-BD28-2322B5EA6E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62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44487963-0519-4912-A1D6-54CCB5146A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114621" y="6418585"/>
            <a:ext cx="2310938" cy="439416"/>
          </a:xfrm>
          <a:prstGeom prst="rect">
            <a:avLst/>
          </a:prstGeom>
        </p:spPr>
      </p:pic>
      <p:sp>
        <p:nvSpPr>
          <p:cNvPr id="8" name="Graphic 11">
            <a:extLst>
              <a:ext uri="{FF2B5EF4-FFF2-40B4-BE49-F238E27FC236}">
                <a16:creationId xmlns:a16="http://schemas.microsoft.com/office/drawing/2014/main" id="{89BB64E2-4C28-B60C-C45C-247E80FDEC11}"/>
              </a:ext>
            </a:extLst>
          </p:cNvPr>
          <p:cNvSpPr/>
          <p:nvPr userDrawn="1"/>
        </p:nvSpPr>
        <p:spPr>
          <a:xfrm rot="10800000" flipH="1">
            <a:off x="9813173" y="-2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F5A002C8-7EB0-5E2D-A3CF-99DCFB67E263}"/>
              </a:ext>
            </a:extLst>
          </p:cNvPr>
          <p:cNvSpPr/>
          <p:nvPr userDrawn="1"/>
        </p:nvSpPr>
        <p:spPr>
          <a:xfrm>
            <a:off x="8888634" y="936377"/>
            <a:ext cx="3430160" cy="5941208"/>
          </a:xfrm>
          <a:custGeom>
            <a:avLst/>
            <a:gdLst>
              <a:gd name="connsiteX0" fmla="*/ 0 w 3167577"/>
              <a:gd name="connsiteY0" fmla="*/ 5486401 h 5486401"/>
              <a:gd name="connsiteX1" fmla="*/ 3167578 w 3167577"/>
              <a:gd name="connsiteY1" fmla="*/ 0 h 5486401"/>
              <a:gd name="connsiteX2" fmla="*/ 3167578 w 3167577"/>
              <a:gd name="connsiteY2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77" h="5486401">
                <a:moveTo>
                  <a:pt x="0" y="5486401"/>
                </a:moveTo>
                <a:lnTo>
                  <a:pt x="3167578" y="0"/>
                </a:lnTo>
                <a:lnTo>
                  <a:pt x="3167578" y="5486401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11">
            <a:extLst>
              <a:ext uri="{FF2B5EF4-FFF2-40B4-BE49-F238E27FC236}">
                <a16:creationId xmlns:a16="http://schemas.microsoft.com/office/drawing/2014/main" id="{8CA5F3ED-9D45-17F7-08AB-7749084B4DBF}"/>
              </a:ext>
            </a:extLst>
          </p:cNvPr>
          <p:cNvSpPr/>
          <p:nvPr userDrawn="1"/>
        </p:nvSpPr>
        <p:spPr>
          <a:xfrm flipH="1">
            <a:off x="-1" y="2502589"/>
            <a:ext cx="2514600" cy="4355412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1F810566-618D-271D-4EDD-82B5853ABC64}"/>
              </a:ext>
            </a:extLst>
          </p:cNvPr>
          <p:cNvSpPr/>
          <p:nvPr userDrawn="1"/>
        </p:nvSpPr>
        <p:spPr>
          <a:xfrm rot="10800000">
            <a:off x="-2" y="-2"/>
            <a:ext cx="2199707" cy="3810002"/>
          </a:xfrm>
          <a:custGeom>
            <a:avLst/>
            <a:gdLst>
              <a:gd name="connsiteX0" fmla="*/ 0 w 3167577"/>
              <a:gd name="connsiteY0" fmla="*/ 5486401 h 5486401"/>
              <a:gd name="connsiteX1" fmla="*/ 3167578 w 3167577"/>
              <a:gd name="connsiteY1" fmla="*/ 0 h 5486401"/>
              <a:gd name="connsiteX2" fmla="*/ 3167578 w 3167577"/>
              <a:gd name="connsiteY2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77" h="5486401">
                <a:moveTo>
                  <a:pt x="0" y="5486401"/>
                </a:moveTo>
                <a:lnTo>
                  <a:pt x="3167578" y="0"/>
                </a:lnTo>
                <a:lnTo>
                  <a:pt x="3167578" y="5486401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A49137F-2E33-FA8B-1E7A-5DC8E114EB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3" y="269115"/>
            <a:ext cx="1295356" cy="1295356"/>
          </a:xfrm>
          <a:prstGeom prst="rect">
            <a:avLst/>
          </a:prstGeom>
        </p:spPr>
      </p:pic>
      <p:sp>
        <p:nvSpPr>
          <p:cNvPr id="18" name="Headline">
            <a:extLst>
              <a:ext uri="{FF2B5EF4-FFF2-40B4-BE49-F238E27FC236}">
                <a16:creationId xmlns:a16="http://schemas.microsoft.com/office/drawing/2014/main" id="{DE8273D8-3BD4-6923-E384-E70BB827D55E}"/>
              </a:ext>
            </a:extLst>
          </p:cNvPr>
          <p:cNvSpPr txBox="1">
            <a:spLocks/>
          </p:cNvSpPr>
          <p:nvPr userDrawn="1"/>
        </p:nvSpPr>
        <p:spPr>
          <a:xfrm>
            <a:off x="6622983" y="6408483"/>
            <a:ext cx="1650438" cy="439417"/>
          </a:xfrm>
          <a:prstGeom prst="rect">
            <a:avLst/>
          </a:prstGeom>
          <a:effectLst/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永續服務</a:t>
            </a:r>
            <a:endParaRPr lang="en-US" altLang="zh-TW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Headline">
            <a:extLst>
              <a:ext uri="{FF2B5EF4-FFF2-40B4-BE49-F238E27FC236}">
                <a16:creationId xmlns:a16="http://schemas.microsoft.com/office/drawing/2014/main" id="{37E2F541-A912-7092-8D32-24D5CDECD7D2}"/>
              </a:ext>
            </a:extLst>
          </p:cNvPr>
          <p:cNvSpPr txBox="1">
            <a:spLocks/>
          </p:cNvSpPr>
          <p:nvPr userDrawn="1"/>
        </p:nvSpPr>
        <p:spPr>
          <a:xfrm>
            <a:off x="4052872" y="6422162"/>
            <a:ext cx="2168783" cy="439417"/>
          </a:xfrm>
          <a:prstGeom prst="rect">
            <a:avLst/>
          </a:prstGeom>
          <a:effectLst/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友情洋溢</a:t>
            </a:r>
            <a:endParaRPr lang="en-US" altLang="zh-TW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FF76BF-A504-47A3-81E1-5DFC82D64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-1452619" y="3207064"/>
            <a:ext cx="5419836" cy="51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41331" y="2432197"/>
            <a:ext cx="154060" cy="865870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98337" y="1441762"/>
            <a:ext cx="1744128" cy="561723"/>
          </a:xfrm>
          <a:prstGeom prst="rect">
            <a:avLst/>
          </a:prstGeom>
          <a:noFill/>
        </p:spPr>
        <p:txBody>
          <a:bodyPr wrap="none" lIns="95280" tIns="47640" rIns="95280" bIns="47640" rtlCol="0">
            <a:spAutoFit/>
          </a:bodyPr>
          <a:lstStyle/>
          <a:p>
            <a:r>
              <a:rPr lang="zh-TW" altLang="en-US" sz="3025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第四專區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042437" y="1455138"/>
            <a:ext cx="8080058" cy="576214"/>
          </a:xfrm>
          <a:prstGeom prst="rect">
            <a:avLst/>
          </a:prstGeom>
          <a:noFill/>
        </p:spPr>
        <p:txBody>
          <a:bodyPr wrap="square" lIns="95280" tIns="47640" rIns="95280" bIns="47640" rtlCol="0">
            <a:spAutoFit/>
          </a:bodyPr>
          <a:lstStyle/>
          <a:p>
            <a:r>
              <a:rPr lang="zh-TW" altLang="en-US" sz="31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第七分區  中區  西門  莊敬  菁鑽  菁鐸獅子會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818150" y="1973971"/>
            <a:ext cx="7820881" cy="1056217"/>
          </a:xfrm>
          <a:prstGeom prst="rect">
            <a:avLst/>
          </a:prstGeom>
          <a:noFill/>
        </p:spPr>
        <p:txBody>
          <a:bodyPr wrap="square" lIns="95280" tIns="47640" rIns="95280" bIns="47640" rtlCol="0">
            <a:spAutoFit/>
          </a:bodyPr>
          <a:lstStyle/>
          <a:p>
            <a:r>
              <a:rPr lang="zh-TW" altLang="en-US" sz="31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第八分區  民權  菁英  群愛  鳳凰藝術美學     </a:t>
            </a:r>
            <a:endParaRPr lang="en-US" altLang="zh-TW" sz="3119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11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太極藝術美學獅子會</a:t>
            </a:r>
          </a:p>
        </p:txBody>
      </p:sp>
      <p:pic>
        <p:nvPicPr>
          <p:cNvPr id="11" name="Picture 2" descr="D:\第八分區\0912分區聯合例會\會旗\中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483" y="3019245"/>
            <a:ext cx="1045178" cy="1498748"/>
          </a:xfrm>
          <a:prstGeom prst="rect">
            <a:avLst/>
          </a:prstGeom>
          <a:noFill/>
        </p:spPr>
      </p:pic>
      <p:pic>
        <p:nvPicPr>
          <p:cNvPr id="13" name="Picture 3" descr="D:\第八分區\0912分區聯合例會\會旗\西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6150" y="3032262"/>
            <a:ext cx="994571" cy="1481952"/>
          </a:xfrm>
          <a:prstGeom prst="rect">
            <a:avLst/>
          </a:prstGeom>
          <a:noFill/>
        </p:spPr>
      </p:pic>
      <p:pic>
        <p:nvPicPr>
          <p:cNvPr id="14" name="Picture 4" descr="D:\第八分區\0912分區聯合例會\會旗\莊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550" y="3022040"/>
            <a:ext cx="1052419" cy="1522214"/>
          </a:xfrm>
          <a:prstGeom prst="rect">
            <a:avLst/>
          </a:prstGeom>
          <a:noFill/>
        </p:spPr>
      </p:pic>
      <p:pic>
        <p:nvPicPr>
          <p:cNvPr id="15" name="Picture 5" descr="D:\第八分區\0912分區聯合例會\會旗\菁英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6153" y="4726065"/>
            <a:ext cx="994570" cy="1493589"/>
          </a:xfrm>
          <a:prstGeom prst="rect">
            <a:avLst/>
          </a:prstGeom>
          <a:noFill/>
        </p:spPr>
      </p:pic>
      <p:pic>
        <p:nvPicPr>
          <p:cNvPr id="16" name="Picture 2" descr="D:\第八分區\0912分區聯合例會\會旗\菁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6957" y="3022444"/>
            <a:ext cx="1097746" cy="1525590"/>
          </a:xfrm>
          <a:prstGeom prst="rect">
            <a:avLst/>
          </a:prstGeom>
          <a:noFill/>
        </p:spPr>
      </p:pic>
      <p:pic>
        <p:nvPicPr>
          <p:cNvPr id="17" name="圖片 16" descr="菁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00031" y="3018843"/>
            <a:ext cx="1073272" cy="1495372"/>
          </a:xfrm>
          <a:prstGeom prst="rect">
            <a:avLst/>
          </a:prstGeom>
        </p:spPr>
      </p:pic>
      <p:pic>
        <p:nvPicPr>
          <p:cNvPr id="18" name="圖片 17" descr="民權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8952" y="4726065"/>
            <a:ext cx="1020711" cy="1493590"/>
          </a:xfrm>
          <a:prstGeom prst="rect">
            <a:avLst/>
          </a:prstGeom>
        </p:spPr>
      </p:pic>
      <p:pic>
        <p:nvPicPr>
          <p:cNvPr id="19" name="圖片 18" descr="群愛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05550" y="4726065"/>
            <a:ext cx="1052419" cy="1493589"/>
          </a:xfrm>
          <a:prstGeom prst="rect">
            <a:avLst/>
          </a:prstGeom>
        </p:spPr>
      </p:pic>
      <p:pic>
        <p:nvPicPr>
          <p:cNvPr id="20" name="圖片 19" descr="鳳凰藝術美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800000" flipH="1" flipV="1">
            <a:off x="7106959" y="4726065"/>
            <a:ext cx="1097746" cy="1493589"/>
          </a:xfrm>
          <a:prstGeom prst="rect">
            <a:avLst/>
          </a:prstGeom>
        </p:spPr>
      </p:pic>
      <p:pic>
        <p:nvPicPr>
          <p:cNvPr id="21" name="圖片 20" descr="太極藝術美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97950" y="4726066"/>
            <a:ext cx="1055810" cy="1493590"/>
          </a:xfrm>
          <a:prstGeom prst="rect">
            <a:avLst/>
          </a:prstGeom>
        </p:spPr>
      </p:pic>
      <p:sp>
        <p:nvSpPr>
          <p:cNvPr id="23" name="Headline">
            <a:extLst>
              <a:ext uri="{FF2B5EF4-FFF2-40B4-BE49-F238E27FC236}">
                <a16:creationId xmlns:a16="http://schemas.microsoft.com/office/drawing/2014/main" id="{0DCEEC77-BACD-4C16-AA3A-A3A90A8BB022}"/>
              </a:ext>
            </a:extLst>
          </p:cNvPr>
          <p:cNvSpPr txBox="1">
            <a:spLocks/>
          </p:cNvSpPr>
          <p:nvPr/>
        </p:nvSpPr>
        <p:spPr>
          <a:xfrm>
            <a:off x="1340605" y="97613"/>
            <a:ext cx="10555221" cy="15036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國際獅子會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300A-2 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區 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2025-2026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年度</a:t>
            </a:r>
            <a:endParaRPr lang="en-US" altLang="zh-TW" sz="4000" dirty="0">
              <a:solidFill>
                <a:schemeClr val="bg1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ctr" defTabSz="755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12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News Gothic MT" charset="0"/>
              </a:rPr>
              <a:t>分區聯合例會暨總監訪問</a:t>
            </a:r>
          </a:p>
        </p:txBody>
      </p:sp>
    </p:spTree>
    <p:extLst>
      <p:ext uri="{BB962C8B-B14F-4D97-AF65-F5344CB8AC3E}">
        <p14:creationId xmlns:p14="http://schemas.microsoft.com/office/powerpoint/2010/main" val="1927793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830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02832" y="2324810"/>
            <a:ext cx="4049246" cy="2511039"/>
          </a:xfrm>
          <a:prstGeom prst="rect">
            <a:avLst/>
          </a:prstGeom>
        </p:spPr>
        <p:txBody>
          <a:bodyPr wrap="none" lIns="95280" tIns="47640" rIns="95280" bIns="47640">
            <a:spAutoFit/>
          </a:bodyPr>
          <a:lstStyle/>
          <a:p>
            <a:r>
              <a:rPr lang="zh-TW" altLang="en-US" sz="5010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分區主席致詞</a:t>
            </a:r>
            <a:endParaRPr lang="en-US" altLang="zh-TW" sz="5010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5010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第七分區主席</a:t>
            </a:r>
            <a:endParaRPr lang="en-US" altLang="zh-TW" sz="5010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5672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劉怡甫獅友</a:t>
            </a:r>
            <a:endParaRPr lang="zh-TW" altLang="en-US" sz="1702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14" y="1540848"/>
            <a:ext cx="3903503" cy="53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712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799015"/>
            <a:ext cx="9817295" cy="125992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7562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各會會務進行得失檢討</a:t>
            </a:r>
            <a:endParaRPr lang="en-US" altLang="zh-TW" sz="7562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363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701816"/>
            <a:ext cx="9817295" cy="312216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總監總結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166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D7237-F6D2-CDA1-B3DD-3D3C05853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5F313D5-6736-DA8E-B537-84FBA70D06A0}"/>
              </a:ext>
            </a:extLst>
          </p:cNvPr>
          <p:cNvSpPr txBox="1"/>
          <p:nvPr/>
        </p:nvSpPr>
        <p:spPr>
          <a:xfrm>
            <a:off x="5285142" y="2681612"/>
            <a:ext cx="5173603" cy="3180196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總監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7562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顏洋洋 </a:t>
            </a: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獅友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2A6697-7DB4-C3C9-96B5-FF883B90E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359" y="1374274"/>
            <a:ext cx="3813368" cy="54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19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46013"/>
            <a:ext cx="9817295" cy="1376433"/>
          </a:xfrm>
          <a:prstGeom prst="rect">
            <a:avLst/>
          </a:prstGeom>
          <a:noFill/>
          <a:effectLst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總監訪問結束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712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6FE182A-EFAB-72ED-4301-0E71DF603449}"/>
              </a:ext>
            </a:extLst>
          </p:cNvPr>
          <p:cNvSpPr/>
          <p:nvPr/>
        </p:nvSpPr>
        <p:spPr>
          <a:xfrm>
            <a:off x="1616477" y="1142439"/>
            <a:ext cx="9388172" cy="5654079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 wrap="square" lIns="95280" tIns="47640" rIns="95280" bIns="47640">
            <a:spAutoFit/>
          </a:bodyPr>
          <a:lstStyle/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US" altLang="zh-TW" sz="3781" b="1" u="sng" dirty="0">
              <a:solidFill>
                <a:srgbClr val="6600FF"/>
              </a:solidFill>
              <a:latin typeface="標楷體" pitchFamily="65" charset="-120"/>
              <a:ea typeface="標楷體" pitchFamily="65" charset="-120"/>
            </a:endParaRPr>
          </a:p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深印我腦 深印我腦 深印我腦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深印我腦 深印我腦 今 天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永銘我心 永銘我心 永銘我心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304" indent="-357304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永銘我心 永銘我心 今 天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慣達我足 慣達我足 慣達我足 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304" indent="-357304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慣達我足 慣達我足 今 天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304" indent="-357304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佈及全身 佈及全身 佈及全身</a:t>
            </a:r>
            <a:endParaRPr lang="en-US" altLang="zh-TW" sz="3309" b="1" dirty="0">
              <a:solidFill>
                <a:srgbClr val="FFFFFF"/>
              </a:solidFill>
              <a:effectLst>
                <a:glow rad="63500">
                  <a:schemeClr val="accent5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304" indent="-357304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佈及全身 佈及全身 今 天</a:t>
            </a:r>
          </a:p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ln w="6350">
                  <a:noFill/>
                </a:ln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深印我腦 永銘我心 慣達我足 </a:t>
            </a:r>
          </a:p>
          <a:p>
            <a:pPr marL="476405" indent="-476405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309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佈及全身 佈及全身 永 在 </a:t>
            </a:r>
          </a:p>
        </p:txBody>
      </p:sp>
    </p:spTree>
    <p:extLst>
      <p:ext uri="{BB962C8B-B14F-4D97-AF65-F5344CB8AC3E}">
        <p14:creationId xmlns:p14="http://schemas.microsoft.com/office/powerpoint/2010/main" val="26162318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46013"/>
            <a:ext cx="9817295" cy="1376433"/>
          </a:xfrm>
          <a:prstGeom prst="rect">
            <a:avLst/>
          </a:prstGeom>
          <a:noFill/>
          <a:effectLst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獅子吼</a:t>
            </a:r>
          </a:p>
        </p:txBody>
      </p:sp>
    </p:spTree>
    <p:extLst>
      <p:ext uri="{BB962C8B-B14F-4D97-AF65-F5344CB8AC3E}">
        <p14:creationId xmlns:p14="http://schemas.microsoft.com/office/powerpoint/2010/main" val="41433655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46013"/>
            <a:ext cx="9817295" cy="1376433"/>
          </a:xfrm>
          <a:prstGeom prst="rect">
            <a:avLst/>
          </a:prstGeom>
          <a:noFill/>
          <a:effectLst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主席鳴鐘宣佈閉會</a:t>
            </a:r>
          </a:p>
        </p:txBody>
      </p:sp>
    </p:spTree>
    <p:extLst>
      <p:ext uri="{BB962C8B-B14F-4D97-AF65-F5344CB8AC3E}">
        <p14:creationId xmlns:p14="http://schemas.microsoft.com/office/powerpoint/2010/main" val="41439609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46013"/>
            <a:ext cx="9817295" cy="1376433"/>
          </a:xfrm>
          <a:prstGeom prst="rect">
            <a:avLst/>
          </a:prstGeom>
          <a:noFill/>
          <a:effectLst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禮 成</a:t>
            </a:r>
          </a:p>
        </p:txBody>
      </p:sp>
    </p:spTree>
    <p:extLst>
      <p:ext uri="{BB962C8B-B14F-4D97-AF65-F5344CB8AC3E}">
        <p14:creationId xmlns:p14="http://schemas.microsoft.com/office/powerpoint/2010/main" val="94435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830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54931" y="2303031"/>
            <a:ext cx="4907795" cy="2801888"/>
          </a:xfrm>
          <a:prstGeom prst="rect">
            <a:avLst/>
          </a:prstGeom>
        </p:spPr>
        <p:txBody>
          <a:bodyPr lIns="95280" tIns="47640" rIns="95280" bIns="47640">
            <a:spAutoFit/>
          </a:bodyPr>
          <a:lstStyle/>
          <a:p>
            <a:pPr lvl="0"/>
            <a:r>
              <a:rPr lang="zh-TW" altLang="en-US" sz="5010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分區主席致詞</a:t>
            </a:r>
            <a:endParaRPr lang="en-US" altLang="zh-TW" sz="5010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5010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第八分區主席</a:t>
            </a:r>
            <a:endParaRPr lang="en-US" altLang="zh-TW" sz="5010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7562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葉欲德</a:t>
            </a:r>
            <a:r>
              <a:rPr lang="zh-TW" altLang="en-US" sz="5672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獅友</a:t>
            </a:r>
            <a:endParaRPr lang="zh-TW" altLang="en-US" sz="1702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37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830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7353" y="2069579"/>
            <a:ext cx="9817295" cy="2147413"/>
          </a:xfrm>
          <a:prstGeom prst="rect">
            <a:avLst/>
          </a:prstGeom>
        </p:spPr>
        <p:txBody>
          <a:bodyPr wrap="square" lIns="95280" tIns="47640" rIns="95280" bIns="47640">
            <a:spAutoFit/>
          </a:bodyPr>
          <a:lstStyle/>
          <a:p>
            <a:pPr lvl="0"/>
            <a:endParaRPr lang="en-US" altLang="zh-TW" sz="5010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8319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各會會長報告</a:t>
            </a:r>
            <a:endParaRPr lang="zh-TW" altLang="en-US" sz="340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49519" y="2816424"/>
            <a:ext cx="5265926" cy="1929213"/>
          </a:xfrm>
          <a:prstGeom prst="rect">
            <a:avLst/>
          </a:prstGeom>
        </p:spPr>
        <p:txBody>
          <a:bodyPr wrap="none" lIns="95280" tIns="47640" rIns="95280" bIns="47640">
            <a:spAutoFit/>
          </a:bodyPr>
          <a:lstStyle/>
          <a:p>
            <a:pPr lvl="0"/>
            <a:r>
              <a:rPr lang="zh-TW" altLang="en-US" sz="5672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4537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中區獅子會</a:t>
            </a:r>
            <a:endParaRPr lang="en-US" altLang="zh-TW" sz="4537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4537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 </a:t>
            </a:r>
            <a:r>
              <a:rPr lang="zh-TW" altLang="en-US" sz="6239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李毅祥 </a:t>
            </a:r>
            <a:r>
              <a:rPr lang="zh-TW" altLang="en-US" sz="4537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獅友</a:t>
            </a:r>
            <a:endParaRPr lang="zh-TW" altLang="en-US" sz="1512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6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824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437553" y="2483226"/>
          <a:ext cx="9219744" cy="3383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4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325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會員現況</a:t>
                      </a:r>
                    </a:p>
                  </a:txBody>
                  <a:tcPr marL="98173" marR="98173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財務狀況</a:t>
                      </a:r>
                    </a:p>
                  </a:txBody>
                  <a:tcPr marL="98173" marR="98173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例會出席率</a:t>
                      </a:r>
                    </a:p>
                  </a:txBody>
                  <a:tcPr marL="98173" marR="98173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LCIF</a:t>
                      </a:r>
                    </a:p>
                    <a:p>
                      <a:pPr algn="ctr"/>
                      <a:r>
                        <a:rPr lang="zh-TW" altLang="en-US" sz="1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捐款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LCTF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捐款</a:t>
                      </a:r>
                      <a:endParaRPr lang="zh-TW" alt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8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目前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會員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會員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成長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會費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繳交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財務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評估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理監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事會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月例會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捐款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基數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捐款</a:t>
                      </a:r>
                      <a:endParaRPr lang="en-US" altLang="zh-TW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基數</a:t>
                      </a: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3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位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位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100%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穩健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100%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100%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１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0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6385">
                <a:tc gridSpan="8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１、ＬＣＩＦ捐款如下：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２、ＬＣＴＦ捐款如下：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3190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65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821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591524" y="2379376"/>
          <a:ext cx="8843505" cy="4304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7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序號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項                        目</a:t>
                      </a: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112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年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19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日，第一次捐血活動（南海站）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124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人次，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188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袋</a:t>
                      </a: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舉辦和平海報初賽活動（台北市中正國小、台北市雙園國小、台北市中山國中、台北市仁愛國中、台北市介壽國中、台北市大同國中、台北市古亭國中、台北市龍山國中、基隆暖西國小）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配合第四專區聯合社會服務（視力、環保、糖尿病、兒癌、飢餓）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配合</a:t>
                      </a:r>
                      <a:r>
                        <a:rPr kumimoji="1" lang="en-US" altLang="zh-TW" sz="1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A2</a:t>
                      </a:r>
                      <a:r>
                        <a:rPr kumimoji="1" lang="zh-TW" altLang="en-US" sz="1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區舉辦ＧＳＴ五大社服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５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113</a:t>
                      </a:r>
                      <a:r>
                        <a:rPr kumimoji="0" lang="zh-TW" altLang="en-US" sz="19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年</a:t>
                      </a:r>
                      <a:r>
                        <a:rPr kumimoji="0" lang="en-US" altLang="zh-TW" sz="19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r>
                        <a:rPr kumimoji="0" lang="zh-TW" altLang="en-US" sz="19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月</a:t>
                      </a:r>
                      <a:r>
                        <a:rPr kumimoji="0" lang="en-US" altLang="zh-TW" sz="19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20</a:t>
                      </a:r>
                      <a:r>
                        <a:rPr kumimoji="0" lang="zh-TW" altLang="en-US" sz="19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日，第二次捐血活動（忠孝站）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45568986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843945" y="1741499"/>
            <a:ext cx="1999006" cy="605452"/>
          </a:xfrm>
          <a:prstGeom prst="rect">
            <a:avLst/>
          </a:prstGeom>
          <a:noFill/>
        </p:spPr>
        <p:txBody>
          <a:bodyPr wrap="none" lIns="95280" tIns="47640" rIns="95280" bIns="47640" rtlCol="0">
            <a:spAutoFit/>
          </a:bodyPr>
          <a:lstStyle/>
          <a:p>
            <a:r>
              <a:rPr lang="zh-TW" altLang="en-US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社會服務</a:t>
            </a:r>
            <a:r>
              <a:rPr lang="en-US" altLang="zh-TW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3309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77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814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pSp>
        <p:nvGrpSpPr>
          <p:cNvPr id="2" name="群組 24">
            <a:extLst>
              <a:ext uri="{FF2B5EF4-FFF2-40B4-BE49-F238E27FC236}">
                <a16:creationId xmlns:a16="http://schemas.microsoft.com/office/drawing/2014/main" id="{C9D64BD1-FFE6-B745-A9DD-C12C171D8DA1}"/>
              </a:ext>
            </a:extLst>
          </p:cNvPr>
          <p:cNvGrpSpPr/>
          <p:nvPr/>
        </p:nvGrpSpPr>
        <p:grpSpPr>
          <a:xfrm>
            <a:off x="1384314" y="1772816"/>
            <a:ext cx="9423385" cy="4802024"/>
            <a:chOff x="323527" y="1813188"/>
            <a:chExt cx="8625218" cy="45860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3AD4270-65E1-4030-A430-C370F3691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18944" r="1957" b="11351"/>
            <a:stretch/>
          </p:blipFill>
          <p:spPr>
            <a:xfrm>
              <a:off x="323527" y="4509120"/>
              <a:ext cx="3546233" cy="18900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81D86AC-AC1E-B3A6-A26E-297E829DB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10101" b="12201"/>
            <a:stretch/>
          </p:blipFill>
          <p:spPr>
            <a:xfrm>
              <a:off x="323527" y="1813188"/>
              <a:ext cx="3964601" cy="23103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CCC5CB50-686E-879D-7212-584B22907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5350" t="9052" r="18500" b="11150"/>
            <a:stretch/>
          </p:blipFill>
          <p:spPr>
            <a:xfrm>
              <a:off x="6352658" y="4088848"/>
              <a:ext cx="2553533" cy="23103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6A55D44-C03B-B5AB-123E-027B20CE5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2750" t="26901" b="17825"/>
            <a:stretch/>
          </p:blipFill>
          <p:spPr>
            <a:xfrm>
              <a:off x="4431404" y="2026630"/>
              <a:ext cx="4517341" cy="1925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5B98BCA-70C0-20A9-5294-CB3AEC5FF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16926" t="22700" r="18500"/>
            <a:stretch/>
          </p:blipFill>
          <p:spPr>
            <a:xfrm>
              <a:off x="4000220" y="4396585"/>
              <a:ext cx="2230564" cy="20026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9904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34541" y="2742232"/>
            <a:ext cx="5870107" cy="1929213"/>
          </a:xfrm>
          <a:prstGeom prst="rect">
            <a:avLst/>
          </a:prstGeom>
        </p:spPr>
        <p:txBody>
          <a:bodyPr wrap="square" lIns="95280" tIns="47640" rIns="95280" bIns="47640">
            <a:spAutoFit/>
          </a:bodyPr>
          <a:lstStyle/>
          <a:p>
            <a:pPr lvl="0"/>
            <a:r>
              <a:rPr lang="zh-TW" altLang="en-US" sz="5672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4537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菁英獅子會</a:t>
            </a:r>
            <a:endParaRPr lang="en-US" altLang="zh-TW" sz="4537" b="1" kern="100" dirty="0">
              <a:solidFill>
                <a:srgbClr val="4472C4">
                  <a:lumMod val="50000"/>
                </a:srgbClr>
              </a:solidFill>
              <a:effectLst>
                <a:glow>
                  <a:prstClr val="white">
                    <a:alpha val="85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4537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 </a:t>
            </a:r>
            <a:r>
              <a:rPr lang="zh-TW" altLang="en-US" sz="6239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宋鶴玲</a:t>
            </a:r>
            <a:r>
              <a:rPr lang="zh-TW" altLang="en-US" sz="4537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獅友</a:t>
            </a:r>
            <a:endParaRPr lang="zh-TW" altLang="en-US" sz="1512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796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485675" y="1873626"/>
          <a:ext cx="9267065" cy="268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1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0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0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377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會員現況</a:t>
                      </a:r>
                    </a:p>
                  </a:txBody>
                  <a:tcPr marL="98173" marR="98173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財務狀況</a:t>
                      </a:r>
                    </a:p>
                  </a:txBody>
                  <a:tcPr marL="98173" marR="98173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例會出席率</a:t>
                      </a:r>
                    </a:p>
                  </a:txBody>
                  <a:tcPr marL="98173" marR="98173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latin typeface="+mj-ea"/>
                          <a:ea typeface="+mj-ea"/>
                        </a:rPr>
                        <a:t>LCIF</a:t>
                      </a:r>
                      <a:r>
                        <a:rPr lang="zh-TW" altLang="en-US" sz="1900" dirty="0">
                          <a:latin typeface="+mj-ea"/>
                          <a:ea typeface="+mj-ea"/>
                        </a:rPr>
                        <a:t>捐款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dirty="0">
                          <a:latin typeface="+mj-ea"/>
                          <a:ea typeface="+mj-ea"/>
                        </a:rPr>
                        <a:t>LCTF</a:t>
                      </a:r>
                      <a:r>
                        <a:rPr lang="zh-TW" altLang="en-US" sz="1900" dirty="0">
                          <a:latin typeface="+mj-ea"/>
                          <a:ea typeface="+mj-ea"/>
                        </a:rPr>
                        <a:t>捐款</a:t>
                      </a: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083">
                <a:tc>
                  <a:txBody>
                    <a:bodyPr/>
                    <a:lstStyle/>
                    <a:p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目前會員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會員成長</a:t>
                      </a:r>
                      <a:endParaRPr lang="en-US" altLang="zh-TW" sz="1900" b="1" dirty="0"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en-US" altLang="zh-TW" sz="1900" b="1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目標</a:t>
                      </a:r>
                      <a:r>
                        <a:rPr lang="en-US" altLang="zh-TW" sz="1900" b="1" dirty="0">
                          <a:latin typeface="+mj-ea"/>
                          <a:ea typeface="+mj-ea"/>
                        </a:rPr>
                        <a:t>)</a:t>
                      </a:r>
                      <a:endParaRPr lang="zh-TW" altLang="en-US" sz="1900" b="1" dirty="0">
                        <a:latin typeface="+mj-ea"/>
                        <a:ea typeface="+mj-ea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會費繳交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財務評估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理監事會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月例會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捐款基數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>
                          <a:latin typeface="+mj-ea"/>
                          <a:ea typeface="+mj-ea"/>
                        </a:rPr>
                        <a:t>捐款基數</a:t>
                      </a: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5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42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EFBF7AD3-59B7-6B85-4EE4-A7436430E628}"/>
              </a:ext>
            </a:extLst>
          </p:cNvPr>
          <p:cNvSpPr txBox="1"/>
          <p:nvPr/>
        </p:nvSpPr>
        <p:spPr>
          <a:xfrm>
            <a:off x="1748607" y="4811029"/>
            <a:ext cx="8194873" cy="1607330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>
              <a:lnSpc>
                <a:spcPct val="150000"/>
              </a:lnSpc>
              <a:spcBef>
                <a:spcPts val="625"/>
              </a:spcBef>
            </a:pPr>
            <a:r>
              <a:rPr lang="en-US" altLang="zh-TW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LCIF</a:t>
            </a:r>
            <a:r>
              <a:rPr lang="zh-TW" altLang="zh-TW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捐款如下</a:t>
            </a:r>
            <a:r>
              <a:rPr lang="zh-TW" altLang="en-US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zh-TW" sz="3309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625"/>
              </a:spcBef>
            </a:pPr>
            <a:r>
              <a:rPr lang="en-US" altLang="zh-TW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LCTF</a:t>
            </a:r>
            <a:r>
              <a:rPr lang="zh-TW" altLang="zh-TW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捐款如下</a:t>
            </a:r>
            <a:r>
              <a:rPr lang="zh-TW" altLang="en-US" sz="3309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8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1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785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805287" y="2080013"/>
          <a:ext cx="8581424" cy="482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9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36">
                <a:tc>
                  <a:txBody>
                    <a:bodyPr/>
                    <a:lstStyle/>
                    <a:p>
                      <a:pPr lvl="1" algn="ctr"/>
                      <a:r>
                        <a:rPr lang="zh-TW" altLang="en-US" sz="2000" b="1" dirty="0">
                          <a:latin typeface="+mj-ea"/>
                          <a:ea typeface="+mj-ea"/>
                        </a:rPr>
                        <a:t>日期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zh-TW" altLang="en-US" sz="2000" b="1" dirty="0">
                          <a:latin typeface="+mj-ea"/>
                          <a:ea typeface="+mj-ea"/>
                        </a:rPr>
                        <a:t>項                        目</a:t>
                      </a: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台北市萬華社會福利中心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永齡基金會 和平海報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408514119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台南市五甲教養院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214724867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新北市中和區復興里關懷物資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111255674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家扶基金會助學金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alt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新北市瑞芳高工獎助學金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alt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捐贈國中、小 圖書書籍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alt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173" marR="98173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南投縣爽文國中學習營隊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連續第</a:t>
                      </a:r>
                      <a:r>
                        <a:rPr lang="en-US" alt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4541" marR="54541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612213" y="1327978"/>
            <a:ext cx="2316400" cy="605452"/>
          </a:xfrm>
          <a:prstGeom prst="rect">
            <a:avLst/>
          </a:prstGeom>
          <a:noFill/>
        </p:spPr>
        <p:txBody>
          <a:bodyPr wrap="none" lIns="95280" tIns="47640" rIns="95280" bIns="47640" rtlCol="0">
            <a:spAutoFit/>
          </a:bodyPr>
          <a:lstStyle/>
          <a:p>
            <a:r>
              <a:rPr lang="zh-TW" altLang="en-US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社會服務</a:t>
            </a:r>
            <a:r>
              <a:rPr lang="en-US" altLang="zh-TW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Ⅰ</a:t>
            </a:r>
            <a:endParaRPr lang="zh-TW" altLang="en-US" sz="3309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320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58C20CD-DC5D-4B3D-1C52-71C1F0A378D9}"/>
              </a:ext>
            </a:extLst>
          </p:cNvPr>
          <p:cNvSpPr txBox="1"/>
          <p:nvPr/>
        </p:nvSpPr>
        <p:spPr>
          <a:xfrm>
            <a:off x="2468246" y="1551132"/>
            <a:ext cx="3681485" cy="969078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zh-TW" sz="5672" b="1" kern="100" dirty="0">
                <a:solidFill>
                  <a:srgbClr val="E61357"/>
                </a:solidFill>
                <a:effectLst>
                  <a:glow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竭誠歡迎</a:t>
            </a:r>
            <a:endParaRPr lang="en-US" altLang="zh-TW" sz="5672" b="1" kern="100" dirty="0">
              <a:solidFill>
                <a:srgbClr val="E61357"/>
              </a:solidFill>
              <a:effectLst>
                <a:glow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4C4DD5-8325-615C-07CE-FF24C91B38A3}"/>
              </a:ext>
            </a:extLst>
          </p:cNvPr>
          <p:cNvSpPr txBox="1"/>
          <p:nvPr/>
        </p:nvSpPr>
        <p:spPr>
          <a:xfrm>
            <a:off x="1640478" y="2684112"/>
            <a:ext cx="9018506" cy="3616854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632" b="1" kern="100" dirty="0">
                <a:solidFill>
                  <a:schemeClr val="bg1"/>
                </a:solidFill>
                <a:effectLst>
                  <a:glow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總監 顏洋洋總監</a:t>
            </a:r>
            <a:r>
              <a:rPr lang="en-US" altLang="zh-TW" sz="4632" b="1" kern="100" dirty="0">
                <a:solidFill>
                  <a:schemeClr val="bg1"/>
                </a:solidFill>
                <a:effectLst>
                  <a:glow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4632" b="1" kern="100" dirty="0">
                <a:solidFill>
                  <a:schemeClr val="bg1"/>
                </a:solidFill>
                <a:effectLst>
                  <a:glow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率閣員蒞臨訪問</a:t>
            </a:r>
            <a:endParaRPr lang="en-US" altLang="zh-TW" sz="3309" b="1" kern="100" dirty="0">
              <a:solidFill>
                <a:schemeClr val="bg1"/>
              </a:solidFill>
              <a:effectLst>
                <a:glow>
                  <a:schemeClr val="bg1">
                    <a:alpha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4159" b="1" kern="100" dirty="0">
              <a:solidFill>
                <a:schemeClr val="bg1"/>
              </a:solidFill>
              <a:effectLst>
                <a:glow>
                  <a:schemeClr val="bg1">
                    <a:alpha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159" b="1" kern="100" dirty="0">
                <a:solidFill>
                  <a:schemeClr val="bg1"/>
                </a:solidFill>
                <a:effectLst>
                  <a:glow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「友情洋溢、永續服務」</a:t>
            </a:r>
            <a:endParaRPr lang="en-US" altLang="zh-TW" sz="5672" b="1" kern="100" dirty="0">
              <a:solidFill>
                <a:schemeClr val="bg1"/>
              </a:solidFill>
              <a:effectLst>
                <a:glow>
                  <a:schemeClr val="bg1">
                    <a:alpha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3309" b="1" kern="100" dirty="0">
              <a:solidFill>
                <a:schemeClr val="bg1"/>
              </a:solidFill>
              <a:effectLst>
                <a:glow>
                  <a:schemeClr val="bg1">
                    <a:alpha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330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330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F081909-3E51-4CE5-AC4E-584B75105A94}"/>
              </a:ext>
            </a:extLst>
          </p:cNvPr>
          <p:cNvSpPr txBox="1">
            <a:spLocks/>
          </p:cNvSpPr>
          <p:nvPr/>
        </p:nvSpPr>
        <p:spPr>
          <a:xfrm>
            <a:off x="1340605" y="97613"/>
            <a:ext cx="10555221" cy="15036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國際獅子會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300A-2 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區 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2025-2026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年度</a:t>
            </a:r>
            <a:endParaRPr lang="en-US" altLang="zh-TW" sz="4000" dirty="0">
              <a:solidFill>
                <a:schemeClr val="bg1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ctr" defTabSz="755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12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News Gothic MT" charset="0"/>
              </a:rPr>
              <a:t>分區聯合例會暨總監訪問</a:t>
            </a:r>
          </a:p>
        </p:txBody>
      </p:sp>
    </p:spTree>
    <p:extLst>
      <p:ext uri="{BB962C8B-B14F-4D97-AF65-F5344CB8AC3E}">
        <p14:creationId xmlns:p14="http://schemas.microsoft.com/office/powerpoint/2010/main" val="42521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772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808300" y="2298879"/>
          <a:ext cx="8581424" cy="4320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9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0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</a:rPr>
                        <a:t>日期</a:t>
                      </a:r>
                    </a:p>
                  </a:txBody>
                  <a:tcPr marL="98173" marR="981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</a:rPr>
                        <a:t>項                        目</a:t>
                      </a:r>
                    </a:p>
                  </a:txBody>
                  <a:tcPr marL="98173" marR="9817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混障綜藝團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生命教育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軒儀老人長期照顧中心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4085141190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LCIF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基金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2147248672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LCTF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基金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1112556743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第四專區聯合社服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腳踏車環台資助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名學生助學金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贊助視障健行活動</a:t>
                      </a: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10226" marR="10226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合計：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$6,573,000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226" marR="10226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612213" y="1556795"/>
            <a:ext cx="2316400" cy="605452"/>
          </a:xfrm>
          <a:prstGeom prst="rect">
            <a:avLst/>
          </a:prstGeom>
          <a:noFill/>
        </p:spPr>
        <p:txBody>
          <a:bodyPr wrap="none" lIns="95280" tIns="47640" rIns="95280" bIns="47640" rtlCol="0">
            <a:spAutoFit/>
          </a:bodyPr>
          <a:lstStyle/>
          <a:p>
            <a:r>
              <a:rPr lang="zh-TW" altLang="en-US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社會服務</a:t>
            </a:r>
            <a:r>
              <a:rPr lang="en-US" altLang="zh-TW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Ⅱ</a:t>
            </a:r>
            <a:endParaRPr lang="zh-TW" altLang="en-US" sz="3309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908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02723" y="2967336"/>
            <a:ext cx="192486" cy="969078"/>
          </a:xfrm>
          <a:prstGeom prst="rect">
            <a:avLst/>
          </a:prstGeom>
          <a:noFill/>
        </p:spPr>
        <p:txBody>
          <a:bodyPr wrap="none" lIns="95280" tIns="47640" rIns="95280" bIns="47640">
            <a:spAutoFit/>
          </a:bodyPr>
          <a:lstStyle/>
          <a:p>
            <a:pPr algn="ctr"/>
            <a:endParaRPr lang="zh-TW" altLang="en-US" sz="5672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612213" y="1556795"/>
            <a:ext cx="2316400" cy="605452"/>
          </a:xfrm>
          <a:prstGeom prst="rect">
            <a:avLst/>
          </a:prstGeom>
          <a:noFill/>
        </p:spPr>
        <p:txBody>
          <a:bodyPr wrap="none" lIns="95280" tIns="47640" rIns="95280" bIns="47640" rtlCol="0">
            <a:spAutoFit/>
          </a:bodyPr>
          <a:lstStyle/>
          <a:p>
            <a:r>
              <a:rPr lang="zh-TW" altLang="en-US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社會服務</a:t>
            </a:r>
            <a:r>
              <a:rPr lang="en-US" altLang="zh-TW" sz="3309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Ⅲ</a:t>
            </a:r>
            <a:endParaRPr lang="zh-TW" altLang="en-US" sz="3309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 descr="一張含有 服裝, 室內, 人員, 足部穿著 的圖片&#10;&#10;自動產生的描述">
            <a:extLst>
              <a:ext uri="{FF2B5EF4-FFF2-40B4-BE49-F238E27FC236}">
                <a16:creationId xmlns:a16="http://schemas.microsoft.com/office/drawing/2014/main" id="{024B7A3F-F529-1FFA-808A-DEDC2AEB3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551064"/>
            <a:ext cx="4067098" cy="283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 descr="一張含有 文字, 功能表, 紙製品, 紙張 的圖片&#10;&#10;自動產生的描述">
            <a:extLst>
              <a:ext uri="{FF2B5EF4-FFF2-40B4-BE49-F238E27FC236}">
                <a16:creationId xmlns:a16="http://schemas.microsoft.com/office/drawing/2014/main" id="{484FFBA8-1A87-8CBE-9CD1-76FF59AE0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18" y="2276873"/>
            <a:ext cx="324556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 descr="一張含有 服裝, 室內, 人員, 椅子 的圖片&#10;&#10;自動產生的描述">
            <a:extLst>
              <a:ext uri="{FF2B5EF4-FFF2-40B4-BE49-F238E27FC236}">
                <a16:creationId xmlns:a16="http://schemas.microsoft.com/office/drawing/2014/main" id="{0E9CC5BE-55C1-7A12-DD59-B626E8DA2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45" y="3875285"/>
            <a:ext cx="4067098" cy="283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7367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2989515" y="2944085"/>
            <a:ext cx="7431804" cy="1158168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901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新會員入會宣誓</a:t>
            </a:r>
            <a:endParaRPr lang="en-US" altLang="zh-TW" sz="6901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87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392297" y="2151731"/>
            <a:ext cx="5694036" cy="307843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監誓人 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第四專區主席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6901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丁棋淪</a:t>
            </a:r>
            <a:r>
              <a:rPr lang="en-US" altLang="zh-TW" sz="6901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6901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獅友</a:t>
            </a:r>
            <a:endParaRPr lang="en-US" altLang="zh-TW" sz="6901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60" y="854331"/>
            <a:ext cx="3664212" cy="60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6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2999993" y="2765341"/>
            <a:ext cx="6419592" cy="132731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000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總監訪問開始</a:t>
            </a:r>
            <a:endParaRPr lang="en-US" altLang="zh-TW" sz="8000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29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2639646" y="2985721"/>
            <a:ext cx="7606597" cy="1158168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901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介紹總監暨區成員</a:t>
            </a:r>
            <a:endParaRPr lang="en-US" altLang="zh-TW" sz="6901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42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445370" y="1903617"/>
            <a:ext cx="6288935" cy="4398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顏洋洋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長虹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尊亨股份有限公司執行 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董事長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尊弘務業股份有限公司 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董事長</a:t>
            </a:r>
            <a:endParaRPr lang="en-US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會長、分區主席、專區主席、區榮譽顧問、駐區總監特別助理團團長、稽核、</a:t>
            </a:r>
            <a: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GMT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區協調長、第二副總監、第一副總監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總監</a:t>
            </a: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endParaRPr lang="zh-CN" altLang="zh-CN" sz="1891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DF6E57-9596-461C-AD07-3F271D00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27" y="1377192"/>
            <a:ext cx="5123346" cy="76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502985" y="2089915"/>
            <a:ext cx="6288935" cy="4049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前任總監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黃朝慶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祥弘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26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逸品股份有限公司 總經理</a:t>
            </a:r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endParaRPr lang="en-US" altLang="zh-TW" sz="2269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26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會長、分區主席、專區主席、事務長、財務長、秘書長、第二副總監、第一副總監、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總監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前任總監</a:t>
            </a:r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endParaRPr lang="zh-CN" altLang="zh-CN" sz="1891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服裝, 人員, 禮服, 休閒西裝外套 的圖片&#10;&#10;AI 產生的內容可能不正確。">
            <a:extLst>
              <a:ext uri="{FF2B5EF4-FFF2-40B4-BE49-F238E27FC236}">
                <a16:creationId xmlns:a16="http://schemas.microsoft.com/office/drawing/2014/main" id="{B05ED11D-CA6A-4ABA-9AA0-CAE6AD8E02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72" b="98505" l="9960" r="89983">
                        <a14:foregroundMark x1="53080" y1="9172" x2="41220" y2="14182"/>
                        <a14:foregroundMark x1="60219" y1="88606" x2="43581" y2="93414"/>
                        <a14:foregroundMark x1="43581" y1="93414" x2="42429" y2="88727"/>
                        <a14:foregroundMark x1="35694" y1="98788" x2="59125" y2="98505"/>
                        <a14:foregroundMark x1="59125" y1="98505" x2="59816" y2="98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82"/>
          <a:stretch/>
        </p:blipFill>
        <p:spPr>
          <a:xfrm>
            <a:off x="270560" y="2195934"/>
            <a:ext cx="3645829" cy="46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7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404761" y="1896854"/>
            <a:ext cx="6481691" cy="404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第一副總監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羅賢俐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千禧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新明國際開發有限公司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董事長</a:t>
            </a:r>
            <a:endParaRPr lang="en-US" altLang="zh-TW" sz="2647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</a:t>
            </a:r>
            <a:r>
              <a:rPr lang="en-US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GMT</a:t>
            </a:r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區協調長、秘書長、財務長、事務長、秘書長、第二副總</a:t>
            </a:r>
            <a:endParaRPr lang="en-US" altLang="zh-TW" sz="2647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第一副總監</a:t>
            </a:r>
            <a:endParaRPr lang="zh-CN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E2CA08-E7F1-47CD-9823-1F342965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8" y="1672541"/>
            <a:ext cx="3889333" cy="51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2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96135" y="1879601"/>
            <a:ext cx="6481691" cy="4224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第二副總監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吳銘東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太平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宜蘭縣五結鄉季新社區發展協會</a:t>
            </a:r>
            <a:r>
              <a:rPr lang="en-US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理事長</a:t>
            </a:r>
            <a:endParaRPr lang="en-US" altLang="zh-TW" sz="2647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會長、分區主席、專區主席、稽核、二屆區榮譽顧問、駐區總監特別顧問團團長、總務長、</a:t>
            </a:r>
            <a: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GST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區協調長、財務長、區榮譽顧問、</a:t>
            </a:r>
            <a: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GMT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區協調長現任 第二副總監</a:t>
            </a: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AFD8A8E3-B1F8-403E-83FF-A96EFD683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8" y="2176329"/>
            <a:ext cx="3796286" cy="50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8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613455"/>
            <a:ext cx="9817295" cy="137643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聯合例會開始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open-25s">
            <a:hlinkClick r:id="" action="ppaction://media"/>
            <a:extLst>
              <a:ext uri="{FF2B5EF4-FFF2-40B4-BE49-F238E27FC236}">
                <a16:creationId xmlns:a16="http://schemas.microsoft.com/office/drawing/2014/main" id="{F28A6AD8-B080-4FB9-B234-A0317A1896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2322" y="5644678"/>
            <a:ext cx="384168" cy="384168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85F08D28-AEE4-4417-A8E2-9560755184B2}"/>
              </a:ext>
            </a:extLst>
          </p:cNvPr>
          <p:cNvSpPr txBox="1">
            <a:spLocks/>
          </p:cNvSpPr>
          <p:nvPr/>
        </p:nvSpPr>
        <p:spPr>
          <a:xfrm>
            <a:off x="1340605" y="97613"/>
            <a:ext cx="10555221" cy="15036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國際獅子會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300A-2 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區 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2025-2026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年度</a:t>
            </a:r>
            <a:endParaRPr lang="en-US" altLang="zh-TW" sz="4000" dirty="0">
              <a:solidFill>
                <a:schemeClr val="bg1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ctr" defTabSz="755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12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News Gothic MT" charset="0"/>
              </a:rPr>
              <a:t>分區聯合例會暨總監訪問</a:t>
            </a:r>
          </a:p>
        </p:txBody>
      </p:sp>
    </p:spTree>
    <p:extLst>
      <p:ext uri="{BB962C8B-B14F-4D97-AF65-F5344CB8AC3E}">
        <p14:creationId xmlns:p14="http://schemas.microsoft.com/office/powerpoint/2010/main" val="27885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72483" y="2061549"/>
            <a:ext cx="6563871" cy="375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總監最高指導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黃美麗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三芳紙業有限公司 董事長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會長、分區主席、公關長、財務長、</a:t>
            </a:r>
            <a: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LCIF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區協調長、辦事處主任、第二副總監、第一副總監、總監現任 總監最高指導</a:t>
            </a: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C:\Users\apo\Documents\01 2020-21 GLT&amp;講師團 資料夾\2021 Logo 資料夾\美麗總監照片 去背.gif">
            <a:extLst>
              <a:ext uri="{FF2B5EF4-FFF2-40B4-BE49-F238E27FC236}">
                <a16:creationId xmlns:a16="http://schemas.microsoft.com/office/drawing/2014/main" id="{A7496E3D-BA1B-41AF-9A3F-F68DD81E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79559" y="2434695"/>
            <a:ext cx="2881558" cy="4423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5244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467374" y="1906273"/>
            <a:ext cx="6979879" cy="414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榮譽總監最高指導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邱木源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新台北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信緯塑膠有限公司 負責人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會長、分區主席、專區主席、財務長、四屆講師團團長、事務長、駐區總監特別顧問團團長、第二副總監、第一副總監、總監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榮譽總監最高指導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4ABEFB-B2F9-4F4B-9CDD-810EEB5F8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4" y="2025940"/>
            <a:ext cx="3221374" cy="48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285501" y="1982249"/>
            <a:ext cx="6563871" cy="436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榮譽總監最高指導兼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GAT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區執行長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游世一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世代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寬頻房訊科技股份有限公司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總經理</a:t>
            </a:r>
            <a:r>
              <a:rPr lang="zh-TW" altLang="en-US" sz="1702" b="1" kern="100" dirty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1702" b="1" kern="100" dirty="0">
              <a:solidFill>
                <a:srgbClr val="00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會長、分區主席、專區主席、區榮譽顧問、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LCIF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區協調長、駐區總監特別顧問團團長、秘書長、第二副總監、第一副總監、總監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榮譽總監最高指導兼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GAT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區執行長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</a:p>
          <a:p>
            <a:pPr defTabSz="648287">
              <a:defRPr/>
            </a:pPr>
            <a:r>
              <a:rPr lang="zh-TW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300A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複合區榮譽議長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77C900-4EB0-47F2-B980-B3F75702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1" y="2185415"/>
            <a:ext cx="3820465" cy="509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77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54512" y="2206537"/>
            <a:ext cx="6563871" cy="330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榮譽</a:t>
            </a:r>
            <a:r>
              <a:rPr lang="zh-TW" altLang="zh-TW" sz="32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副總監</a:t>
            </a:r>
            <a:endParaRPr lang="en-US" altLang="zh-TW" sz="32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鄭錫沂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8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東南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萬國綜合開發股份有限公司 總經理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會長、分區主席、專區主席、五屆榮譽副總監</a:t>
            </a: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榮譽副總監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86FECB3-7891-4451-94E1-F3AC5970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72" y="2266922"/>
            <a:ext cx="2752124" cy="4137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92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89018" y="1887359"/>
            <a:ext cx="6563871" cy="41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3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秘書長</a:t>
            </a:r>
            <a:endParaRPr lang="en-US" altLang="zh-TW" sz="36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Times New Roman" panose="02020603050405020304" pitchFamily="18" charset="0"/>
              </a:rPr>
              <a:t>楊孟峰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北區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寶業建設股份有限公司董事長</a:t>
            </a:r>
            <a:endParaRPr lang="en-US" altLang="zh-TW" sz="28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台灣、日本外 科専科醫師 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LCIF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區協調長、資訊長、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GST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區協調長、事務長、健康團團長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秘書長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服裝, 人員, 禮服, 休閒西裝外套 的圖片&#10;&#10;自動產生的描述">
            <a:extLst>
              <a:ext uri="{FF2B5EF4-FFF2-40B4-BE49-F238E27FC236}">
                <a16:creationId xmlns:a16="http://schemas.microsoft.com/office/drawing/2014/main" id="{16023655-D78B-47CE-973A-B07D9216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98915" l="9952" r="89952">
                        <a14:foregroundMark x1="50239" y1="30249" x2="50048" y2="65986"/>
                        <a14:foregroundMark x1="38036" y1="32759" x2="43732" y2="76707"/>
                        <a14:foregroundMark x1="43732" y1="76707" x2="43923" y2="76516"/>
                        <a14:foregroundMark x1="48995" y1="35418" x2="43923" y2="61966"/>
                        <a14:foregroundMark x1="43923" y1="61966" x2="43923" y2="61966"/>
                        <a14:foregroundMark x1="59809" y1="38034" x2="34163" y2="40715"/>
                        <a14:foregroundMark x1="34163" y1="40715" x2="33589" y2="40970"/>
                        <a14:foregroundMark x1="50048" y1="33184" x2="61435" y2="40842"/>
                        <a14:foregroundMark x1="41627" y1="51691" x2="57512" y2="61136"/>
                        <a14:foregroundMark x1="43349" y1="93363" x2="44402" y2="98915"/>
                        <a14:foregroundMark x1="55598" y1="33184" x2="61914" y2="40013"/>
                        <a14:backgroundMark x1="39426" y1="29866" x2="33110" y2="27505"/>
                        <a14:backgroundMark x1="38373" y1="30568" x2="34163" y2="30696"/>
                        <a14:backgroundMark x1="36459" y1="28781" x2="37895" y2="28781"/>
                        <a14:backgroundMark x1="34833" y1="26420" x2="37512" y2="31398"/>
                        <a14:backgroundMark x1="37129" y1="27632" x2="37703" y2="28207"/>
                        <a14:backgroundMark x1="38373" y1="31653" x2="36651" y2="31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15938" b="16003"/>
          <a:stretch/>
        </p:blipFill>
        <p:spPr>
          <a:xfrm>
            <a:off x="355006" y="1682611"/>
            <a:ext cx="2958598" cy="52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12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89018" y="1887359"/>
            <a:ext cx="6563871" cy="3921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財務長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曹蕥蘭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一交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新細明體" panose="02020500000000000000" pitchFamily="18" charset="-120"/>
              </a:rPr>
              <a:t>宇球國際興業有限公司 總經理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GST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區協調長、區榮譽顧問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財務長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人員, 服裝, 人的臉孔, 微笑 的圖片&#10;&#10;自動產生的描述">
            <a:extLst>
              <a:ext uri="{FF2B5EF4-FFF2-40B4-BE49-F238E27FC236}">
                <a16:creationId xmlns:a16="http://schemas.microsoft.com/office/drawing/2014/main" id="{666AB9C8-C7DA-4AC1-97D6-4DFEDEFE5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168" l="9963" r="89963">
                        <a14:foregroundMark x1="45714" y1="85596" x2="50256" y2="97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322" y="2096830"/>
            <a:ext cx="3015586" cy="47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8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89018" y="1887359"/>
            <a:ext cx="6563871" cy="3982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事務長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徐由豈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菁誠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Times New Roman" panose="02020603050405020304" pitchFamily="18" charset="0"/>
              </a:rPr>
              <a:t>康盛機電有限公司 總經理</a:t>
            </a:r>
            <a:endParaRPr lang="en-US" altLang="zh-TW" sz="28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會長、分區主席、專區主席、辦事處主任、督導長、三屆稽核、活動長、總務長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事務長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6C3665-2F6D-4C21-BEF5-0B0088F4A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7" y="2182555"/>
            <a:ext cx="3117864" cy="46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07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89018" y="1887359"/>
            <a:ext cx="6563871" cy="3982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辦事處主任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柯季宏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吉達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Times New Roman" panose="02020603050405020304" pitchFamily="18" charset="0"/>
              </a:rPr>
              <a:t>巨巃企業有限公司 總經理</a:t>
            </a:r>
            <a:endParaRPr lang="en-US" altLang="zh-TW" sz="28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GST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區協調長、講師團團長暨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GET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GLT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辦事處主任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F09374-DDFA-4376-9F48-4901A88F0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263" y="1060212"/>
            <a:ext cx="4597083" cy="60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12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89018" y="1887359"/>
            <a:ext cx="6563871" cy="435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GMT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區協調長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陳昱齊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中區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新細明體" panose="02020500000000000000" pitchFamily="18" charset="-120"/>
              </a:rPr>
              <a:t>竺城國際企業 董事長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r>
              <a:rPr lang="zh-TW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新細明體" panose="02020500000000000000" pitchFamily="18" charset="-120"/>
              </a:rPr>
              <a:t>台北埕國際企業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會長、分區主席、專區主席、三屆資訊長、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GLT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區協調長、二屆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LCTF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區協調長、財務長、區榮譽顧問、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GET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GMT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人員, 人的臉孔, 禮服, 休閒西裝外套 的圖片&#10;&#10;AI 產生的內容可能不正確。">
            <a:extLst>
              <a:ext uri="{FF2B5EF4-FFF2-40B4-BE49-F238E27FC236}">
                <a16:creationId xmlns:a16="http://schemas.microsoft.com/office/drawing/2014/main" id="{AEB9DD26-A747-48FF-9517-1E98D1F24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3" y="2060119"/>
            <a:ext cx="3660366" cy="48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37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371765" y="2051261"/>
            <a:ext cx="6563871" cy="355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總務長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曾柏勝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華山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華香有限公司 總經理</a:t>
            </a:r>
            <a:endParaRPr lang="en-US" altLang="zh-TW" sz="28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會長、專區主席、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GMT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區協調長、總務長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總務長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人員, 服裝, 人的臉孔, 禮服 的圖片&#10;&#10;自動產生的描述">
            <a:extLst>
              <a:ext uri="{FF2B5EF4-FFF2-40B4-BE49-F238E27FC236}">
                <a16:creationId xmlns:a16="http://schemas.microsoft.com/office/drawing/2014/main" id="{C8623D00-B35E-4D8F-BAB2-1A771870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571" y="2478582"/>
            <a:ext cx="3038392" cy="43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7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2330710" y="2712241"/>
            <a:ext cx="7988986" cy="137643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主席就位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47AB8325-D832-4BC8-8277-428FD5486601}"/>
              </a:ext>
            </a:extLst>
          </p:cNvPr>
          <p:cNvSpPr txBox="1">
            <a:spLocks/>
          </p:cNvSpPr>
          <p:nvPr/>
        </p:nvSpPr>
        <p:spPr>
          <a:xfrm>
            <a:off x="1340605" y="97613"/>
            <a:ext cx="10555221" cy="15036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國際獅子會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300A-2 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區 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2025-2026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年度</a:t>
            </a:r>
            <a:endParaRPr lang="en-US" altLang="zh-TW" sz="4000" dirty="0">
              <a:solidFill>
                <a:schemeClr val="bg1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ctr" defTabSz="755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12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News Gothic MT" charset="0"/>
              </a:rPr>
              <a:t>分區聯合例會暨總監訪問</a:t>
            </a:r>
          </a:p>
        </p:txBody>
      </p:sp>
    </p:spTree>
    <p:extLst>
      <p:ext uri="{BB962C8B-B14F-4D97-AF65-F5344CB8AC3E}">
        <p14:creationId xmlns:p14="http://schemas.microsoft.com/office/powerpoint/2010/main" val="1873786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37DEA990-D464-4736-8000-E995BFA2D525}"/>
              </a:ext>
            </a:extLst>
          </p:cNvPr>
          <p:cNvSpPr txBox="1"/>
          <p:nvPr/>
        </p:nvSpPr>
        <p:spPr>
          <a:xfrm>
            <a:off x="4406271" y="1895986"/>
            <a:ext cx="6563871" cy="435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GET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區協調長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徐春煌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至誠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獅齡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富甲工業股份有限公司 董事長</a:t>
            </a:r>
            <a:endParaRPr lang="en-US" altLang="zh-TW" sz="28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endParaRPr lang="en-US" altLang="zh-TW" sz="28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會長、分區主席、專區主席、稽核、聯誼長、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LCIF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區協調長、區策長、二屆區榮譽顧問、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LCIF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區協調長、區策長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GET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服裝, 人員, 人的臉孔, 禮服 的圖片&#10;&#10;自動產生的描述">
            <a:extLst>
              <a:ext uri="{FF2B5EF4-FFF2-40B4-BE49-F238E27FC236}">
                <a16:creationId xmlns:a16="http://schemas.microsoft.com/office/drawing/2014/main" id="{FC8C8EC0-08C0-4613-B572-2B900D144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999" y="2260093"/>
            <a:ext cx="3027872" cy="45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8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AA338-AA6F-6D50-1971-0D70BE21A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3B8F74D-BA3F-6ED9-5C35-F81297A78AD8}"/>
              </a:ext>
            </a:extLst>
          </p:cNvPr>
          <p:cNvSpPr txBox="1"/>
          <p:nvPr/>
        </p:nvSpPr>
        <p:spPr>
          <a:xfrm>
            <a:off x="4320725" y="2397979"/>
            <a:ext cx="6563871" cy="375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en-US" altLang="zh-TW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LCIF </a:t>
            </a: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區協調長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賴秀香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愛國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大龍資產開發有限公司 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區主席、駐區總監特別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助理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團團長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b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聯誼長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事務長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LCIF 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71D9AD-9E8F-B958-B9BD-A40368F81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8" y="1986836"/>
            <a:ext cx="3951228" cy="52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6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377A5-931C-38FA-8CBD-1B44F67C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B10E407-00DD-3D62-25E4-1DAB25A05C3E}"/>
              </a:ext>
            </a:extLst>
          </p:cNvPr>
          <p:cNvSpPr txBox="1"/>
          <p:nvPr/>
        </p:nvSpPr>
        <p:spPr>
          <a:xfrm>
            <a:off x="4320725" y="2397979"/>
            <a:ext cx="6563871" cy="340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en-US" altLang="zh-TW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LCTF </a:t>
            </a: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區協調長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魏美卿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長虹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享艾美時尚醫美診所 董事長 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LCTF 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CE31CD-AAD9-BF26-A3FC-E570BE981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55" y="2397979"/>
            <a:ext cx="3133371" cy="548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43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43DA4-6647-772A-CCB6-DF0022AE9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6999EC45-39E4-57B6-CF08-2B4497A8505F}"/>
              </a:ext>
            </a:extLst>
          </p:cNvPr>
          <p:cNvSpPr txBox="1"/>
          <p:nvPr/>
        </p:nvSpPr>
        <p:spPr>
          <a:xfrm>
            <a:off x="4320725" y="2397979"/>
            <a:ext cx="6563871" cy="346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en-US" altLang="zh-TW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GLT </a:t>
            </a: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區協調長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鄧景云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菁彩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明利旅行社</a:t>
            </a:r>
            <a:r>
              <a:rPr lang="zh-TW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明鵬小客車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GLT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F16EF1-9EBD-C5FB-90BD-9FD75610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3" y="2121416"/>
            <a:ext cx="3853002" cy="513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53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6E08-32BC-07B1-B63E-7F7DB943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029FA20D-429B-CBEA-2766-F3D686E82181}"/>
              </a:ext>
            </a:extLst>
          </p:cNvPr>
          <p:cNvSpPr txBox="1"/>
          <p:nvPr/>
        </p:nvSpPr>
        <p:spPr>
          <a:xfrm>
            <a:off x="4450121" y="2027043"/>
            <a:ext cx="6563871" cy="453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講師團 團長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江建宏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日月光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依憲德生物科技有限公司 負責人 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村却國際溫泉酒店 業務業總監 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、講師團團長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講師團 團長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F17CE7-8E23-96FA-9B7C-98822822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013" y="1875703"/>
            <a:ext cx="3994031" cy="536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69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EFEB3-F232-4B24-7DF0-947DE3991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582CF8F3-3829-7F0A-8C0C-5AE59998301E}"/>
              </a:ext>
            </a:extLst>
          </p:cNvPr>
          <p:cNvSpPr txBox="1"/>
          <p:nvPr/>
        </p:nvSpPr>
        <p:spPr>
          <a:xfrm>
            <a:off x="4320725" y="2397979"/>
            <a:ext cx="6563871" cy="340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en-US" altLang="zh-TW" sz="415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GST </a:t>
            </a:r>
            <a:r>
              <a:rPr lang="zh-TW" altLang="en-US" sz="415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區協調長</a:t>
            </a:r>
            <a:endParaRPr lang="en-US" altLang="zh-TW" sz="415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簡宏政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至誠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CN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952809">
              <a:defRPr/>
            </a:pP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大瑋室內裝修工程有限公司  </a:t>
            </a: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269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defTabSz="952809">
              <a:defRPr/>
            </a:pPr>
            <a:endParaRPr lang="en-US" altLang="zh-TW" sz="226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</a:t>
            </a: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、專區主席、稽核</a:t>
            </a:r>
            <a:endParaRPr lang="en-US" altLang="zh-TW" sz="2269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GST </a:t>
            </a: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zh-CN" altLang="zh-CN" sz="226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2D5EDD-C82E-B8B3-DD57-CE6319A0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040"/>
            <a:ext cx="3991958" cy="5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60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257C2-02BB-FE14-010C-52FA2A52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576BF101-CF6B-EA36-650A-770E4FA66050}"/>
              </a:ext>
            </a:extLst>
          </p:cNvPr>
          <p:cNvSpPr txBox="1"/>
          <p:nvPr/>
        </p:nvSpPr>
        <p:spPr>
          <a:xfrm>
            <a:off x="4700288" y="2277209"/>
            <a:ext cx="6563871" cy="357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區策長</a:t>
            </a:r>
            <a:endParaRPr lang="en-US" altLang="zh-TW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蔡幸兒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長虹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CN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952809">
              <a:defRPr/>
            </a:pPr>
            <a:r>
              <a:rPr lang="zh-TW" altLang="en-US" sz="28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久大文具連鎖</a:t>
            </a:r>
            <a:r>
              <a:rPr lang="zh-TW" altLang="zh-TW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執行董事</a:t>
            </a:r>
            <a:endParaRPr lang="en-US" altLang="zh-TW" sz="28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defTabSz="952809">
              <a:defRPr/>
            </a:pPr>
            <a:endParaRPr lang="en-US" altLang="zh-TW" sz="226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8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8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8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8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區策長</a:t>
            </a:r>
            <a:endParaRPr lang="zh-CN" altLang="zh-C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87B7E63-B2B7-C247-EFE5-00EB9854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8" y="2023605"/>
            <a:ext cx="3376021" cy="48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90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7257-F13A-DED9-2466-7029062A1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DDBAD6E3-A5BD-296E-F668-2FADC80336AC}"/>
              </a:ext>
            </a:extLst>
          </p:cNvPr>
          <p:cNvSpPr txBox="1"/>
          <p:nvPr/>
        </p:nvSpPr>
        <p:spPr>
          <a:xfrm>
            <a:off x="4320725" y="2397979"/>
            <a:ext cx="6563871" cy="344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資訊長</a:t>
            </a:r>
            <a:endParaRPr lang="en-US" altLang="zh-TW" sz="415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鄒宏銘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老松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CN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952809">
              <a:defRPr/>
            </a:pPr>
            <a:r>
              <a:rPr lang="zh-TW" altLang="en-US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天峯科技股份有限公司 總經理  </a:t>
            </a:r>
            <a:r>
              <a:rPr lang="zh-TW" altLang="zh-TW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4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defTabSz="952809">
              <a:defRPr/>
            </a:pPr>
            <a:endParaRPr lang="en-US" altLang="zh-TW" sz="226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zh-TW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</a:t>
            </a:r>
            <a:endParaRPr lang="en-US" altLang="zh-TW" sz="24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資訊長</a:t>
            </a:r>
            <a:endParaRPr lang="zh-CN" altLang="zh-CN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8FCE034-5EAA-20C9-16E8-9D396475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9000" l="10000" r="90000">
                        <a14:foregroundMark x1="42889" y1="7000" x2="46222" y2="20500"/>
                        <a14:foregroundMark x1="49333" y1="32000" x2="49778" y2="41333"/>
                        <a14:foregroundMark x1="54667" y1="15667" x2="54222" y2="25667"/>
                        <a14:foregroundMark x1="39111" y1="34167" x2="39111" y2="34167"/>
                        <a14:foregroundMark x1="40444" y1="32333" x2="42222" y2="38667"/>
                        <a14:foregroundMark x1="52889" y1="32333" x2="53778" y2="37333"/>
                        <a14:foregroundMark x1="48889" y1="40333" x2="44667" y2="51833"/>
                        <a14:foregroundMark x1="37111" y1="84833" x2="57111" y2="96000"/>
                        <a14:foregroundMark x1="30667" y1="95833" x2="44667" y2="96000"/>
                        <a14:foregroundMark x1="28889" y1="84167" x2="38889" y2="89500"/>
                        <a14:foregroundMark x1="28222" y1="98333" x2="28222" y2="98333"/>
                        <a14:foregroundMark x1="28222" y1="98833" x2="37111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7" y="2169584"/>
            <a:ext cx="3516312" cy="46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44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ACD18-4432-15E8-9502-C0B6EBC2C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064F09E7-C13A-F8C4-619A-45EA29AD4F1A}"/>
              </a:ext>
            </a:extLst>
          </p:cNvPr>
          <p:cNvSpPr txBox="1"/>
          <p:nvPr/>
        </p:nvSpPr>
        <p:spPr>
          <a:xfrm>
            <a:off x="4320725" y="2397979"/>
            <a:ext cx="6563871" cy="340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典禮長</a:t>
            </a:r>
            <a:endParaRPr lang="en-US" altLang="zh-TW" sz="415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林惠蓮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永安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CN" altLang="en-US" sz="264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952809">
              <a:defRPr/>
            </a:pP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連昇實業有限公司 負責人  </a:t>
            </a: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269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defTabSz="952809">
              <a:defRPr/>
            </a:pPr>
            <a:endParaRPr lang="en-US" altLang="zh-TW" sz="226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</a:t>
            </a: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、專區主席、文宣長</a:t>
            </a:r>
            <a:endParaRPr lang="en-US" altLang="zh-TW" sz="2269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</a:t>
            </a:r>
            <a:r>
              <a:rPr lang="en-US" altLang="zh-TW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269" b="1" kern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典禮長</a:t>
            </a:r>
            <a:endParaRPr lang="zh-CN" altLang="zh-CN" sz="226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23DA1D1-BE5C-00DB-4EF1-6190B67E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02" y="2023431"/>
            <a:ext cx="3640148" cy="52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80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06BDE-4043-5AC9-A9AF-49ABF54D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B287998C-3B99-328E-EDAA-894E46F8D631}"/>
              </a:ext>
            </a:extLst>
          </p:cNvPr>
          <p:cNvSpPr txBox="1"/>
          <p:nvPr/>
        </p:nvSpPr>
        <p:spPr>
          <a:xfrm>
            <a:off x="4320725" y="2397979"/>
            <a:ext cx="6563871" cy="344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督導長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葉信志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至誠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晉和鴻企業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有限公司 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二屆聯誼長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督導長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人員, 西裝, 服裝, 禮服 的圖片&#10;&#10;AI 產生的內容可能不正確。">
            <a:extLst>
              <a:ext uri="{FF2B5EF4-FFF2-40B4-BE49-F238E27FC236}">
                <a16:creationId xmlns:a16="http://schemas.microsoft.com/office/drawing/2014/main" id="{B6FBEB18-F75D-9372-F2D6-84D6B4709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" y="1830999"/>
            <a:ext cx="3195649" cy="77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1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712241"/>
            <a:ext cx="9817295" cy="137643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主席鳴鐘宣佈開會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86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726E-0DC5-2FA9-4AB3-23BD95CF0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B854306-8D33-1D0D-86AA-6E70A9AADFE2}"/>
              </a:ext>
            </a:extLst>
          </p:cNvPr>
          <p:cNvSpPr txBox="1"/>
          <p:nvPr/>
        </p:nvSpPr>
        <p:spPr>
          <a:xfrm>
            <a:off x="4320725" y="2397979"/>
            <a:ext cx="6683923" cy="340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公關長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林</a:t>
            </a:r>
            <a:r>
              <a:rPr lang="zh-TW" altLang="zh-TW" sz="567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詩涵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周遊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福而偉集團 董事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公關長</a:t>
            </a:r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269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公關長</a:t>
            </a:r>
            <a:endParaRPr lang="zh-CN" altLang="zh-CN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0008EC-DC1A-4999-B7D4-5052BC07F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7" y="1464437"/>
            <a:ext cx="3582863" cy="600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85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15B54-3F3E-7470-2EE1-83878112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4A0A6DAD-5228-3DE3-EDC2-6CB01BD3850C}"/>
              </a:ext>
            </a:extLst>
          </p:cNvPr>
          <p:cNvSpPr txBox="1"/>
          <p:nvPr/>
        </p:nvSpPr>
        <p:spPr>
          <a:xfrm>
            <a:off x="4320725" y="2397979"/>
            <a:ext cx="6683923" cy="38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聯誼長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鐘朝建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力行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鐘藝花藝設計有限公司 執行長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聯誼長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22DB009-4714-4538-B8AE-D820E19F0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01908" y="0"/>
            <a:ext cx="8197908" cy="103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81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C3211-36DB-7E06-1151-101EA9D68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8F9E49D0-322E-6963-F9A3-EFF779C1B881}"/>
              </a:ext>
            </a:extLst>
          </p:cNvPr>
          <p:cNvSpPr txBox="1"/>
          <p:nvPr/>
        </p:nvSpPr>
        <p:spPr>
          <a:xfrm>
            <a:off x="4320725" y="2397979"/>
            <a:ext cx="6683923" cy="379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活動長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黃惠珍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中區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金埃及企業社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、專區主席、稽核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活動長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0732BF-A6D0-4785-A646-17CA8CB14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802" y="2838091"/>
            <a:ext cx="3448182" cy="40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4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CDCBA-CF77-A7EA-FCE6-3CD21D13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DED5BE5C-7515-8643-CF6F-10DB4A8FAE99}"/>
              </a:ext>
            </a:extLst>
          </p:cNvPr>
          <p:cNvSpPr txBox="1"/>
          <p:nvPr/>
        </p:nvSpPr>
        <p:spPr>
          <a:xfrm>
            <a:off x="4320725" y="2397979"/>
            <a:ext cx="6683923" cy="38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行銷長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林易政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仁愛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七彩美容百貨批發公司 董事長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區主席、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GST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行銷長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B64260-B4C1-438B-87B5-7E3FC2CA9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957" y="2824284"/>
            <a:ext cx="2631057" cy="40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91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61752-875A-DF43-77EB-7A780AD87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EFE2AB52-9FE7-B5E1-4E0C-DFB3E9717A23}"/>
              </a:ext>
            </a:extLst>
          </p:cNvPr>
          <p:cNvSpPr txBox="1"/>
          <p:nvPr/>
        </p:nvSpPr>
        <p:spPr>
          <a:xfrm>
            <a:off x="4320725" y="2397979"/>
            <a:ext cx="6683923" cy="379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文宣長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鄭伊倉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仁愛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新業室內裝修有限公司 負責人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文宣長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人員, 人的臉孔, 服裝, 禮服 的圖片&#10;&#10;AI 產生的內容可能不正確。">
            <a:extLst>
              <a:ext uri="{FF2B5EF4-FFF2-40B4-BE49-F238E27FC236}">
                <a16:creationId xmlns:a16="http://schemas.microsoft.com/office/drawing/2014/main" id="{F9876B2A-DF95-95A8-D16B-1600A78C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057" y="1960857"/>
            <a:ext cx="3604674" cy="48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75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20725" y="2397979"/>
            <a:ext cx="6683923" cy="38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區務長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陳文忠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誼泰水電公司 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、專區主席、稽核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區務長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E0F194-0FF5-4180-A21D-4D15C68FC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6980" y="1357764"/>
            <a:ext cx="4823258" cy="65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1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20725" y="2397979"/>
            <a:ext cx="6683923" cy="38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藝文長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袁羽彤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金國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甜心圓投資開發有限公司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藝文長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0" y="1872820"/>
            <a:ext cx="4056475" cy="5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32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06BDE-4043-5AC9-A9AF-49ABF54D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B287998C-3B99-328E-EDAA-894E46F8D631}"/>
              </a:ext>
            </a:extLst>
          </p:cNvPr>
          <p:cNvSpPr txBox="1"/>
          <p:nvPr/>
        </p:nvSpPr>
        <p:spPr>
          <a:xfrm>
            <a:off x="4320725" y="2397979"/>
            <a:ext cx="6563871" cy="346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參務長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黃如吉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建成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寶芙妮國際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有限公司 負責人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參務長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82F4E4-6DD5-3FF5-3CDF-D635BEC43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2" r="10992" b="20525"/>
          <a:stretch>
            <a:fillRect/>
          </a:stretch>
        </p:blipFill>
        <p:spPr>
          <a:xfrm>
            <a:off x="590978" y="1975261"/>
            <a:ext cx="3421898" cy="50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59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726E-0DC5-2FA9-4AB3-23BD95CF0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B854306-8D33-1D0D-86AA-6E70A9AADFE2}"/>
              </a:ext>
            </a:extLst>
          </p:cNvPr>
          <p:cNvSpPr txBox="1"/>
          <p:nvPr/>
        </p:nvSpPr>
        <p:spPr>
          <a:xfrm>
            <a:off x="4320725" y="2397979"/>
            <a:ext cx="6683923" cy="383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聯絡長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林妍榛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長虹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台灣人壽保險股份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有限公司 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宏暘通訊處 資深業務區經理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聯絡長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BA5C92-C4BF-22C1-BCFE-74A406849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058" y="1800070"/>
            <a:ext cx="4111424" cy="54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9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15B54-3F3E-7470-2EE1-83878112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4A0A6DAD-5228-3DE3-EDC2-6CB01BD3850C}"/>
              </a:ext>
            </a:extLst>
          </p:cNvPr>
          <p:cNvSpPr txBox="1"/>
          <p:nvPr/>
        </p:nvSpPr>
        <p:spPr>
          <a:xfrm>
            <a:off x="4320725" y="2397979"/>
            <a:ext cx="6683923" cy="383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社服長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邱鳳琴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世界商務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昇德基金會董事</a:t>
            </a: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學校才藝老師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社服長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B4F45B-1E67-4E49-518C-2D02A8941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7" y="1864627"/>
            <a:ext cx="4047448" cy="53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3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1187353" y="5802639"/>
            <a:ext cx="9817295" cy="954459"/>
          </a:xfrm>
          <a:prstGeom prst="rect">
            <a:avLst/>
          </a:prstGeom>
          <a:noFill/>
        </p:spPr>
        <p:txBody>
          <a:bodyPr wrap="square" lIns="95280" tIns="47640" rIns="95280" bIns="47640" rtlCol="0">
            <a:spAutoFit/>
            <a:scene3d>
              <a:camera prst="orthographicFront"/>
              <a:lightRig rig="threePt" dir="t"/>
            </a:scene3d>
            <a:sp3d extrusionH="254000"/>
          </a:bodyPr>
          <a:lstStyle>
            <a:defPPr>
              <a:defRPr lang="zh-CN"/>
            </a:defPPr>
            <a:lvl1pPr algn="ctr">
              <a:defRPr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52400">
                    <a:schemeClr val="tx1">
                      <a:alpha val="74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5577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</a:schemeClr>
                  </a:glow>
                  <a:outerShdw blurRad="50800" dist="38100" dir="10800000" algn="r" rotWithShape="0">
                    <a:schemeClr val="accent4">
                      <a:lumMod val="40000"/>
                      <a:lumOff val="60000"/>
                      <a:alpha val="40000"/>
                    </a:schemeClr>
                  </a:outerShdw>
                </a:effectLst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唱國歌</a:t>
            </a:r>
            <a:endParaRPr lang="zh-CN" altLang="zh-CN" sz="4443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272F7DC-0AFD-1671-23CB-FC39DB6F3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95" y="1723538"/>
            <a:ext cx="7997658" cy="51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863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C3211-36DB-7E06-1151-101EA9D68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8F9E49D0-322E-6963-F9A3-EFF779C1B881}"/>
              </a:ext>
            </a:extLst>
          </p:cNvPr>
          <p:cNvSpPr txBox="1"/>
          <p:nvPr/>
        </p:nvSpPr>
        <p:spPr>
          <a:xfrm>
            <a:off x="4320725" y="2397979"/>
            <a:ext cx="6683923" cy="383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駐區總監特別顧問團團長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邱志義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青山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靚點婚宴會館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、專區主席、四屆區榮譽顧問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三屆駐區總監特別顧問團團長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駐區總監特別顧問團團長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9CD32B-5443-85E4-D38F-D3526F959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2" y="2196961"/>
            <a:ext cx="3107359" cy="466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CDCBA-CF77-A7EA-FCE6-3CD21D13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DED5BE5C-7515-8643-CF6F-10DB4A8FAE99}"/>
              </a:ext>
            </a:extLst>
          </p:cNvPr>
          <p:cNvSpPr txBox="1"/>
          <p:nvPr/>
        </p:nvSpPr>
        <p:spPr>
          <a:xfrm>
            <a:off x="4320725" y="2397979"/>
            <a:ext cx="6683923" cy="346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駐區總監特別助理團團長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李麗莎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明星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福冠餐飲有限公司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駐區總監特別助理團團長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98CAE2-357E-6ED5-C9D5-7D3E09E35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034"/>
            <a:ext cx="4193842" cy="55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3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61752-875A-DF43-77EB-7A780AD87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EFE2AB52-9FE7-B5E1-4E0C-DFB3E9717A23}"/>
              </a:ext>
            </a:extLst>
          </p:cNvPr>
          <p:cNvSpPr txBox="1"/>
          <p:nvPr/>
        </p:nvSpPr>
        <p:spPr>
          <a:xfrm>
            <a:off x="4320725" y="2397979"/>
            <a:ext cx="6683923" cy="346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法律長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鄭皓軒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卓越國際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禾和國際法律事務所 主持律師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法律長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FC8606-16D9-9276-3367-15ECA0A23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9" y="1516117"/>
            <a:ext cx="4345141" cy="57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54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20725" y="2397979"/>
            <a:ext cx="6683923" cy="38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en-US" sz="41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醫療長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5672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蔡佩龍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長春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白金牙醫診所 總院長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、專區主席</a:t>
            </a:r>
            <a:endParaRPr lang="en-US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</a:t>
            </a:r>
            <a:r>
              <a:rPr lang="zh-TW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醫療長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D5299E-D56D-A3DB-C446-BFF21277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184"/>
            <a:ext cx="4212362" cy="56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35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46605" y="1975284"/>
            <a:ext cx="6919493" cy="414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廖芳卿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永新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財團法人新興民族文教基金會榮譽董事長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第五憲章區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LCIF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副領導人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26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會長、駐區總監特別顧問團團長、專區主席、稽核七屆區榮譽顧問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B7BAB4-D740-47A2-B05E-D69D0681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8" y="2848946"/>
            <a:ext cx="2710656" cy="3336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03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46605" y="1975284"/>
            <a:ext cx="6919493" cy="41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賴榮昌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龍山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力台建設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富睿公司 負責人</a:t>
            </a: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大業加油站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總經理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會長、分區主席、事務長、二屆講師團團長、二屆財務長、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LCIF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區協調長、九屆區榮譽顧問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904F9D7-44F2-45C2-8EC6-2BAA6E61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3" y="2777706"/>
            <a:ext cx="3079509" cy="3339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191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81111" y="2087428"/>
            <a:ext cx="6919493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陳蒼海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翔順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嘉彰集團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總裁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會長、專區主席、稽核、財務長、七屆區榮譽顧問現任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5F5A83-B39F-4D3A-B512-7DB3145C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6" y="2889849"/>
            <a:ext cx="2787668" cy="3583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534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81111" y="2087428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廖秀蓮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菁彩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科際器材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股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公司 代表人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會長、專區主席、稽核、財務長、區榮譽顧問、財務長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D94D15-4D60-40FD-81D4-175D3D1A2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6" y="2737745"/>
            <a:ext cx="2490159" cy="3280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750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81111" y="2087428"/>
            <a:ext cx="7514715" cy="41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許樹勳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金站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樹德百貨股份有限公司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會長、分區主席、專區主席、駐區總監特別助理團團長、聯誼長、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GMT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GLT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&amp;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講師團團長、榮譽副總監、二屆區榮譽顧問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68B4753-EEE3-4D0F-ABFA-D1DA85AE9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7" y="2726618"/>
            <a:ext cx="3150820" cy="3423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6921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81111" y="2087428"/>
            <a:ext cx="7514715" cy="3792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吳文博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至誠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鴻耀企業有限公司 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會長、專區主席、分區主席、講師團團長、三屆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GLT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區協調長、二屆辦事處主任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EA6000-4306-4197-A524-CDE69D691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" y="2540455"/>
            <a:ext cx="3112329" cy="3626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22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F6C615C-7995-A5A0-5339-22599EDD6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81" y="1785521"/>
            <a:ext cx="4341589" cy="319180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D324D75D-0BD6-D62D-C9FB-069CE5617989}"/>
              </a:ext>
            </a:extLst>
          </p:cNvPr>
          <p:cNvGrpSpPr>
            <a:grpSpLocks noChangeAspect="1"/>
          </p:cNvGrpSpPr>
          <p:nvPr/>
        </p:nvGrpSpPr>
        <p:grpSpPr>
          <a:xfrm>
            <a:off x="6210035" y="1766933"/>
            <a:ext cx="4415386" cy="3191801"/>
            <a:chOff x="4297214" y="473890"/>
            <a:chExt cx="3752031" cy="2601599"/>
          </a:xfrm>
        </p:grpSpPr>
        <p:pic>
          <p:nvPicPr>
            <p:cNvPr id="4" name="Shape 220">
              <a:extLst>
                <a:ext uri="{FF2B5EF4-FFF2-40B4-BE49-F238E27FC236}">
                  <a16:creationId xmlns:a16="http://schemas.microsoft.com/office/drawing/2014/main" id="{8CC3C91A-3405-A416-CE1E-F1A7CE80434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</a:blip>
            <a:srcRect r="1563" b="4404"/>
            <a:stretch/>
          </p:blipFill>
          <p:spPr>
            <a:xfrm>
              <a:off x="4297214" y="473890"/>
              <a:ext cx="3752031" cy="2601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221">
              <a:extLst>
                <a:ext uri="{FF2B5EF4-FFF2-40B4-BE49-F238E27FC236}">
                  <a16:creationId xmlns:a16="http://schemas.microsoft.com/office/drawing/2014/main" id="{407C2807-4CD8-5FA0-6D67-F9D847792EAA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5277696" y="908707"/>
              <a:ext cx="1830386" cy="17319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矩形 6"/>
          <p:cNvSpPr/>
          <p:nvPr/>
        </p:nvSpPr>
        <p:spPr>
          <a:xfrm>
            <a:off x="2712004" y="5326241"/>
            <a:ext cx="6598021" cy="736257"/>
          </a:xfrm>
          <a:prstGeom prst="rect">
            <a:avLst/>
          </a:prstGeom>
        </p:spPr>
        <p:txBody>
          <a:bodyPr wrap="none" lIns="95280" tIns="47640" rIns="95280" bIns="47640">
            <a:spAutoFit/>
          </a:bodyPr>
          <a:lstStyle/>
          <a:p>
            <a:r>
              <a:rPr lang="zh-TW" altLang="en-US" sz="4159" b="1" kern="100" dirty="0">
                <a:solidFill>
                  <a:srgbClr val="4472C4">
                    <a:lumMod val="50000"/>
                  </a:srgbClr>
                </a:solidFill>
                <a:effectLst>
                  <a:glow>
                    <a:prstClr val="white">
                      <a:alpha val="85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向國旗暨獅子會旗行最敬禮</a:t>
            </a:r>
            <a:endParaRPr lang="zh-TW" altLang="en-US" sz="4159" dirty="0"/>
          </a:p>
        </p:txBody>
      </p:sp>
    </p:spTree>
    <p:extLst>
      <p:ext uri="{BB962C8B-B14F-4D97-AF65-F5344CB8AC3E}">
        <p14:creationId xmlns:p14="http://schemas.microsoft.com/office/powerpoint/2010/main" val="2330481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81111" y="2087428"/>
            <a:ext cx="7514715" cy="3792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羅金蓮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八德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文星國際專利商標事務長 副所長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長、分區主席、專區主席、二屆稽核、公關長、三屆區榮譽顧問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277B89-41D9-4684-B3B6-12F4A10C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2" y="2973300"/>
            <a:ext cx="3124561" cy="3358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149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337978" y="1964129"/>
            <a:ext cx="7514715" cy="41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蔡天啟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老松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日日昇不動產仲介有限公司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負責人</a:t>
            </a: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台北市選舉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代理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主任委員</a:t>
            </a: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總統府國策顧問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會長、分區主席、專區主席、六屆區榮譽顧問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A314598-8104-4CB8-B962-C768AD13C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8" y="2804765"/>
            <a:ext cx="2841637" cy="3449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041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32869" y="1990008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陳高明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徠福行科技股份有限公司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董事長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會長、分區主席、專區主席、稽核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0F4526C-B21C-4495-A5A5-3129A12F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7" y="2493034"/>
            <a:ext cx="3052606" cy="3509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070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15616" y="2119405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郭寶卿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愛馨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正安扣具股份有限公司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會長、分區主席、專區主席、稽核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0A5128C-C322-414C-8743-2BEFDA52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6" y="2562045"/>
            <a:ext cx="2778785" cy="3705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627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15616" y="2119405"/>
            <a:ext cx="7514715" cy="3792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王世璋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老松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詠華國際開發有限公司</a:t>
            </a:r>
            <a:r>
              <a:rPr lang="zh-TW" altLang="en-US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</a:t>
            </a:r>
            <a:r>
              <a:rPr lang="zh-TW" altLang="zh-TW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專區主席、稽核、公關長、</a:t>
            </a:r>
            <a:r>
              <a:rPr lang="en-US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LCTF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區協調長、區榮譽顧問、活動長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619F47-E420-4937-A74C-3E20598A0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66" y="2722474"/>
            <a:ext cx="2514119" cy="3186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221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林志堅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仁德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讚榮工程行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會長、專區主席、稽核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DAEC8C-C7D8-40D3-9E28-AD5D71F4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17" y="2613263"/>
            <a:ext cx="2689196" cy="3202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1945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許翃銘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松江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璨鋒陞企業有限公司負責人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會長、分區主席、專區主席、稽核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AB8C43-9729-4557-AA8B-E4B36863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2571062"/>
            <a:ext cx="2539787" cy="3095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1071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張文興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世界商務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興億營造有限公司 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會長、專區主席、稽核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1E1B62-1322-42E3-9D5A-92C332FB3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91" y="2532752"/>
            <a:ext cx="2575662" cy="3333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4715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林秀芬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建華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惠陽不動產公司 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F01D29-2803-4BF7-A63C-1F8D5F40C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86" y="2701187"/>
            <a:ext cx="2666777" cy="3423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327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792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施蔡國瑛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建國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吉霙實業股份有限公司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董事長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會長、分區主席、文宣長、獅誼月刊總編輯、三屆總監發言人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0F32160-3445-4157-9613-AB1F704CF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93" y="2506307"/>
            <a:ext cx="2600325" cy="359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36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9384" y="1754124"/>
            <a:ext cx="9914372" cy="4170146"/>
          </a:xfrm>
          <a:prstGeom prst="rect">
            <a:avLst/>
          </a:prstGeom>
        </p:spPr>
        <p:txBody>
          <a:bodyPr wrap="square" lIns="95280" tIns="47640" rIns="95280" bIns="47640">
            <a:spAutoFit/>
          </a:bodyPr>
          <a:lstStyle/>
          <a:p>
            <a:pPr marL="142921"/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(1)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忠於所事，勤勉敬業，竭誠服務，爭取榮譽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(2)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守正不阿，光明磊落，取之以道，追求成功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(3)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誠以待人，嚴以律己，自求奮進，勿損他人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(4)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犧牲小我，顧全大局，爭論無益，忠恕是從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(5)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友誼至上，服務為先，絕非施惠，貴在互助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(6)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言行一致，盡心盡力，效忠國家，獻身社會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(7)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關懷疾苦，扶弱濟困，人溺己溺，樂於助人</a:t>
            </a:r>
            <a:b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(8) </a:t>
            </a:r>
            <a:r>
              <a:rPr lang="zh-TW" altLang="en-US" sz="3309" b="1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多加讚譽，慎於批評，但求輔助，切莫詆毀</a:t>
            </a:r>
          </a:p>
        </p:txBody>
      </p:sp>
    </p:spTree>
    <p:extLst>
      <p:ext uri="{BB962C8B-B14F-4D97-AF65-F5344CB8AC3E}">
        <p14:creationId xmlns:p14="http://schemas.microsoft.com/office/powerpoint/2010/main" val="1049657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王貴蘭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上贏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上繽精密工業股份有限公司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1C2DCE-1BB0-4EB4-B482-917CB14F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8" y="2389865"/>
            <a:ext cx="2864566" cy="3792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9179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092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阮淑娥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永安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BDF781-5447-4798-BC29-F6CEA6B4A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40" y="2789865"/>
            <a:ext cx="2533516" cy="3405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0690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高奇平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太平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五印醋、五賢 醋 總經理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會長、分區主席、專區主席、稽核、督導長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F0A0E0-5452-4745-81AA-D3AF3BC4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38" y="2715793"/>
            <a:ext cx="2768360" cy="3450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049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莊秋敏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長江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兆匯建設有限公司 董事長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會長、分區主席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3D1D93-E4AB-4D93-B523-AE2ECD766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42" y="2733136"/>
            <a:ext cx="2305320" cy="3368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7244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476001" y="2243202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李道宗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華山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退休教師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6BD21D-8B9A-4650-8A64-8204BF21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31" y="2499241"/>
            <a:ext cx="2587206" cy="3069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154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588144" y="2251828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周文璇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長虹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百總股份有限公司 董事長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24B6BB-FDFE-4140-A66E-13D540682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3" y="2803545"/>
            <a:ext cx="2617941" cy="3240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4292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588144" y="2251828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張金平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龍山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寶翔旅行社有限公司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負責人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63CE97A-808C-4FF7-BCE5-62D86C7C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66" y="2796284"/>
            <a:ext cx="2551083" cy="31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759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588144" y="2251828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江新財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中北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財順機械工業有限公司 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董事長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34C4D4-F66D-4792-861B-059DE69D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24" y="2851132"/>
            <a:ext cx="2740236" cy="3162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8381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C75-F1A3-DEA4-C479-B80B694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id="{2ECC9756-E240-427E-9909-DEC7393B2672}"/>
              </a:ext>
            </a:extLst>
          </p:cNvPr>
          <p:cNvSpPr txBox="1"/>
          <p:nvPr/>
        </p:nvSpPr>
        <p:spPr>
          <a:xfrm>
            <a:off x="4588144" y="2251828"/>
            <a:ext cx="7514715" cy="342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287">
              <a:defRPr/>
            </a:pPr>
            <a:r>
              <a:rPr lang="zh-TW" altLang="zh-TW" sz="40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區榮譽顧問</a:t>
            </a:r>
            <a:endParaRPr lang="en-US" altLang="zh-TW" sz="415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5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黃邦民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仁愛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獅齡 </a:t>
            </a:r>
            <a:r>
              <a:rPr lang="en-US" altLang="zh-TW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CN" altLang="en-US" sz="26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CN" sz="264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點燈事業有限公司 總經理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en-US" sz="264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獅子經歷</a:t>
            </a:r>
            <a:endParaRPr lang="en-US" altLang="zh-TW" sz="264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會長</a:t>
            </a:r>
            <a:endParaRPr lang="en-US" altLang="zh-TW" sz="2400" b="1" kern="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48287">
              <a:defRPr/>
            </a:pPr>
            <a:r>
              <a:rPr lang="zh-TW" altLang="zh-TW" sz="2400" b="1" kern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現任 區榮譽顧問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BBCE0F-884E-4C00-8B0D-86B3BF32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29" y="2632481"/>
            <a:ext cx="2749685" cy="3506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5007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737378"/>
            <a:ext cx="9817295" cy="233656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總監致詞</a:t>
            </a: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5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703655"/>
            <a:ext cx="9817295" cy="2016480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介紹總監、區閣員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及各會會長暨與會獅友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3702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901602" y="3234799"/>
            <a:ext cx="5173603" cy="210368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總監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806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顏洋洋 </a:t>
            </a: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獅友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076787-5C50-A086-6084-A97C35C26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280" y="1101788"/>
            <a:ext cx="3813368" cy="54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775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2501244" y="2254901"/>
            <a:ext cx="4535207" cy="1376433"/>
          </a:xfrm>
          <a:prstGeom prst="rect">
            <a:avLst/>
          </a:prstGeom>
          <a:noFill/>
        </p:spPr>
        <p:txBody>
          <a:bodyPr wrap="square" lIns="95280" tIns="47640" rIns="95280" bIns="47640" rtlCol="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敘 獎</a:t>
            </a:r>
            <a:endParaRPr lang="zh-CN" altLang="zh-CN" sz="831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26" y="1064865"/>
            <a:ext cx="4230894" cy="54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0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57204"/>
            <a:ext cx="9817295" cy="137643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前任總監致詞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155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5240499" y="2525218"/>
            <a:ext cx="5566546" cy="3471109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806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前任總監</a:t>
            </a:r>
            <a:endParaRPr lang="en-US" altLang="zh-TW" sz="6806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黃朝慶</a:t>
            </a:r>
            <a:r>
              <a:rPr lang="zh-TW" altLang="en-US" sz="6806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 獅友</a:t>
            </a:r>
            <a:endParaRPr lang="en-US" altLang="zh-TW" sz="6806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6806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7" y="1217567"/>
            <a:ext cx="4317902" cy="58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246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57204"/>
            <a:ext cx="9817295" cy="137643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第一副總監致詞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873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5265807" y="3075480"/>
            <a:ext cx="5580836" cy="3413016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第一副總監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9075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羅賢俐 </a:t>
            </a: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獅友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A2D084-8795-0CCF-C94E-1B70DE5B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21526" y="1483041"/>
            <a:ext cx="3493458" cy="53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586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857204"/>
            <a:ext cx="9817295" cy="1376433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第二副總監致詞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9375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C36F5-E806-D0DF-5CE1-0C56ABF7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0B78260-D4B4-96EC-EF26-680492D45E94}"/>
              </a:ext>
            </a:extLst>
          </p:cNvPr>
          <p:cNvSpPr txBox="1"/>
          <p:nvPr/>
        </p:nvSpPr>
        <p:spPr>
          <a:xfrm>
            <a:off x="5495305" y="2813045"/>
            <a:ext cx="5173603" cy="425683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第二副總監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吳銘東</a:t>
            </a:r>
            <a:r>
              <a:rPr lang="zh-TW" altLang="en-US" sz="6239" b="1" kern="100" dirty="0">
                <a:solidFill>
                  <a:schemeClr val="accent1">
                    <a:lumMod val="50000"/>
                  </a:schemeClr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華康正顏楷體W9" panose="03000909000000000000" pitchFamily="65" charset="-120"/>
                <a:ea typeface="華康正顏楷體W9" panose="03000909000000000000" pitchFamily="65" charset="-120"/>
                <a:cs typeface="Times New Roman" panose="02020603050405020304" pitchFamily="18" charset="0"/>
              </a:rPr>
              <a:t> 獅友</a:t>
            </a: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6239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DF8C12-9116-58E0-E128-943000146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38" y="1567727"/>
            <a:ext cx="3558608" cy="52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472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321100"/>
            <a:ext cx="9817295" cy="2714812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672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秘書長、財務長</a:t>
            </a: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672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暨</a:t>
            </a: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672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相關區閣員事務工作宣達報告</a:t>
            </a: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224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575785-FAC3-6A6D-6AED-37CAA5AE2750}"/>
              </a:ext>
            </a:extLst>
          </p:cNvPr>
          <p:cNvSpPr txBox="1"/>
          <p:nvPr/>
        </p:nvSpPr>
        <p:spPr>
          <a:xfrm>
            <a:off x="1187353" y="2701816"/>
            <a:ext cx="9817295" cy="3122167"/>
          </a:xfrm>
          <a:prstGeom prst="rect">
            <a:avLst/>
          </a:prstGeom>
          <a:noFill/>
        </p:spPr>
        <p:txBody>
          <a:bodyPr wrap="square" lIns="95280" tIns="47640" rIns="95280" bIns="47640">
            <a:spAutoFit/>
          </a:bodyPr>
          <a:lstStyle/>
          <a:p>
            <a:pPr algn="ctr" defTabSz="7146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319" b="1" kern="1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bg1">
                      <a:alpha val="8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專區主席報告</a:t>
            </a:r>
            <a:endParaRPr lang="en-US" altLang="zh-TW" sz="8319" b="1" kern="100" dirty="0">
              <a:solidFill>
                <a:schemeClr val="accent1">
                  <a:lumMod val="50000"/>
                </a:schemeClr>
              </a:solidFill>
              <a:effectLst>
                <a:glow>
                  <a:schemeClr val="bg1">
                    <a:alpha val="8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  <a:p>
            <a:pPr defTabSz="714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5672" b="1" kern="100" dirty="0">
              <a:solidFill>
                <a:schemeClr val="accent1">
                  <a:lumMod val="50000"/>
                </a:schemeClr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華康正顏楷體W9" panose="03000909000000000000" pitchFamily="65" charset="-120"/>
              <a:ea typeface="華康正顏楷體W9" panose="030009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21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10325</TotalTime>
  <Words>3291</Words>
  <Application>Microsoft Office PowerPoint</Application>
  <PresentationFormat>寬螢幕</PresentationFormat>
  <Paragraphs>645</Paragraphs>
  <Slides>107</Slides>
  <Notes>3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107</vt:i4>
      </vt:variant>
    </vt:vector>
  </HeadingPairs>
  <TitlesOfParts>
    <vt:vector size="115" baseType="lpstr">
      <vt:lpstr>華康正顏楷體W7</vt:lpstr>
      <vt:lpstr>華康正顏楷體W9</vt:lpstr>
      <vt:lpstr>微軟正黑體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歐 hualien</dc:creator>
  <cp:lastModifiedBy>johnny tzou</cp:lastModifiedBy>
  <cp:revision>320</cp:revision>
  <dcterms:created xsi:type="dcterms:W3CDTF">2024-12-23T07:49:10Z</dcterms:created>
  <dcterms:modified xsi:type="dcterms:W3CDTF">2025-09-03T09:06:11Z</dcterms:modified>
</cp:coreProperties>
</file>